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9"/>
  </p:notesMasterIdLst>
  <p:sldIdLst>
    <p:sldId id="310" r:id="rId5"/>
    <p:sldId id="316" r:id="rId6"/>
    <p:sldId id="317" r:id="rId7"/>
    <p:sldId id="318" r:id="rId8"/>
    <p:sldId id="319" r:id="rId9"/>
    <p:sldId id="259" r:id="rId10"/>
    <p:sldId id="263" r:id="rId11"/>
    <p:sldId id="257" r:id="rId12"/>
    <p:sldId id="258" r:id="rId13"/>
    <p:sldId id="261" r:id="rId14"/>
    <p:sldId id="267" r:id="rId15"/>
    <p:sldId id="309" r:id="rId16"/>
    <p:sldId id="260" r:id="rId17"/>
    <p:sldId id="262" r:id="rId18"/>
    <p:sldId id="268" r:id="rId19"/>
    <p:sldId id="264" r:id="rId20"/>
    <p:sldId id="265" r:id="rId21"/>
    <p:sldId id="269" r:id="rId22"/>
    <p:sldId id="266" r:id="rId23"/>
    <p:sldId id="270" r:id="rId24"/>
    <p:sldId id="271" r:id="rId25"/>
    <p:sldId id="294" r:id="rId26"/>
    <p:sldId id="295" r:id="rId27"/>
    <p:sldId id="296" r:id="rId28"/>
    <p:sldId id="272" r:id="rId29"/>
    <p:sldId id="297" r:id="rId30"/>
    <p:sldId id="275" r:id="rId31"/>
    <p:sldId id="298" r:id="rId32"/>
    <p:sldId id="304" r:id="rId33"/>
    <p:sldId id="305" r:id="rId34"/>
    <p:sldId id="312" r:id="rId35"/>
    <p:sldId id="306" r:id="rId36"/>
    <p:sldId id="307" r:id="rId37"/>
    <p:sldId id="323" r:id="rId38"/>
    <p:sldId id="321" r:id="rId39"/>
    <p:sldId id="322" r:id="rId40"/>
    <p:sldId id="273" r:id="rId41"/>
    <p:sldId id="324" r:id="rId42"/>
    <p:sldId id="299" r:id="rId43"/>
    <p:sldId id="300" r:id="rId44"/>
    <p:sldId id="302" r:id="rId45"/>
    <p:sldId id="283" r:id="rId46"/>
    <p:sldId id="288" r:id="rId47"/>
    <p:sldId id="301" r:id="rId48"/>
    <p:sldId id="279" r:id="rId49"/>
    <p:sldId id="274" r:id="rId50"/>
    <p:sldId id="303" r:id="rId51"/>
    <p:sldId id="276" r:id="rId52"/>
    <p:sldId id="287" r:id="rId53"/>
    <p:sldId id="315" r:id="rId54"/>
    <p:sldId id="314" r:id="rId55"/>
    <p:sldId id="313" r:id="rId56"/>
    <p:sldId id="308" r:id="rId57"/>
    <p:sldId id="28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66FFCC"/>
    <a:srgbClr val="00FF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156" d="100"/>
          <a:sy n="156" d="100"/>
        </p:scale>
        <p:origin x="-112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FE8FC-2A40-0C49-8E8F-FE8E7CEF599A}" type="datetimeFigureOut">
              <a:rPr lang="en-US" smtClean="0"/>
              <a:t>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BEE17-73FB-D146-89C5-C87135199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3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BEE17-73FB-D146-89C5-C87135199C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6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65F94-31C6-874C-AE14-D34E9522E863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664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36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932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724F1-8805-FA49-B856-35215B22220A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56811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E67EC-8BC4-984F-848D-DDC8987ACD00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0158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1576A-F620-5542-84CE-4D5136839E74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72567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9AC98-A68C-7846-9BB0-F732143BC32C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53280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BABD2-3549-B745-BBB0-4214B27B129F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5424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63C59-913F-3A4F-8C22-B2FA1C834BF2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52328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521C7-6C8C-B344-A9E1-54DC762C11FD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30671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1E3B1-347C-194B-9AFD-9BA742660751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8740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622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92A4F-8930-7842-9EBD-BE34A1992B29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28395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412F3-E743-FB4C-ABA3-4777A8672701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45464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E8AA9-FAD0-A14B-B39E-4390E1D6B328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65028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67886-3112-2D42-BC0E-4657889476F7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43847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77C9F-7A73-2940-AB0B-0D00367CB5A5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93020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8A33B-C364-F14E-A6B3-343D58CC7654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31893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1A971-238C-1340-A7DA-9891B4AFB6E3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46206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D1A36-291C-3C4F-AC8F-C340CA1917D8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40009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66567-6697-EC4E-B5C2-3FACBE6ED222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67428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BB58C-26F3-B243-832F-DEC954F1D0B0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8218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253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CCB7-B426-4844-8132-F23825FC9622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77397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083D0-8A93-3E40-A1C1-80E7415D5EDF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2100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5E528-B435-6440-BB90-25BC1C7F5160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79611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E9223-A701-DB46-97A7-AC23A93DEFA2}" type="slidenum">
              <a:rPr lang="en-US" alt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16531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288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960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494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3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901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20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517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574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069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435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429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71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81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510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08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26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25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D329-0639-4822-92E3-CF589CE49A6C}" type="datetimeFigureOut">
              <a:rPr lang="en-GB" smtClean="0"/>
              <a:t>1/12/15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55F3-006E-4DB4-ACD0-58DB6F1883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338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CB5812-890F-5449-8DF6-103810B6032A}" type="slidenum">
              <a:rPr lang="en-US">
                <a:solidFill>
                  <a:srgbClr val="FFFFFF"/>
                </a:solidFill>
                <a:latin typeface="Times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022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1E4CC4F-5AEE-D947-965C-0335BBF3B238}" type="slidenum">
              <a:rPr lang="en-US" altLang="en-US" smtClean="0">
                <a:solidFill>
                  <a:srgbClr val="FFFFFF"/>
                </a:solidFill>
                <a:latin typeface="Times"/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  <a:latin typeface="Times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87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D329-0639-4822-92E3-CF589CE49A6C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1/12/15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white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55F3-006E-4DB4-ACD0-58DB6F18839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‹#›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3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openxmlformats.org/officeDocument/2006/relationships/image" Target="../media/image3.gif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8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47.jpeg"/><Relationship Id="rId5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microsoft.com/office/2007/relationships/hdphoto" Target="../media/hdphoto9.wdp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microsoft.com/office/2007/relationships/hdphoto" Target="../media/hdphoto15.wdp"/><Relationship Id="rId6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microsoft.com/office/2007/relationships/hdphoto" Target="../media/hdphoto16.wdp"/><Relationship Id="rId6" Type="http://schemas.openxmlformats.org/officeDocument/2006/relationships/image" Target="../media/image102.jpeg"/><Relationship Id="rId7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microsoft.com/office/2007/relationships/hdphoto" Target="../media/hdphoto18.wdp"/><Relationship Id="rId5" Type="http://schemas.openxmlformats.org/officeDocument/2006/relationships/image" Target="../media/image113.jpeg"/><Relationship Id="rId6" Type="http://schemas.microsoft.com/office/2007/relationships/hdphoto" Target="../media/hdphoto19.wdp"/><Relationship Id="rId7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0.jpeg"/><Relationship Id="rId5" Type="http://schemas.microsoft.com/office/2007/relationships/hdphoto" Target="../media/hdphoto3.wdp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microsoft.com/office/2007/relationships/hdphoto" Target="../media/hdphoto20.wdp"/><Relationship Id="rId5" Type="http://schemas.openxmlformats.org/officeDocument/2006/relationships/image" Target="../media/image134.jpeg"/><Relationship Id="rId6" Type="http://schemas.microsoft.com/office/2007/relationships/hdphoto" Target="../media/hdphoto21.wdp"/><Relationship Id="rId7" Type="http://schemas.openxmlformats.org/officeDocument/2006/relationships/image" Target="../media/image135.jpeg"/><Relationship Id="rId8" Type="http://schemas.openxmlformats.org/officeDocument/2006/relationships/image" Target="../media/image136.jpeg"/><Relationship Id="rId9" Type="http://schemas.openxmlformats.org/officeDocument/2006/relationships/image" Target="../media/image137.jpeg"/><Relationship Id="rId10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../media/image13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0005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542737" y="224061"/>
            <a:ext cx="6432470" cy="1692771"/>
          </a:xfrm>
          <a:prstGeom prst="rect">
            <a:avLst/>
          </a:prstGeom>
          <a:noFill/>
          <a:effectLst>
            <a:outerShdw blurRad="41275" dist="508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5500" b="1" dirty="0" smtClean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Plants &amp; People </a:t>
            </a:r>
          </a:p>
          <a:p>
            <a:pPr algn="ctr">
              <a:lnSpc>
                <a:spcPct val="80000"/>
              </a:lnSpc>
            </a:pPr>
            <a:r>
              <a:rPr lang="en-GB" sz="2500" b="1" i="1" dirty="0" smtClean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of</a:t>
            </a:r>
            <a:r>
              <a:rPr lang="en-GB" sz="2500" b="1" dirty="0" smtClean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GB" sz="4800" b="1" dirty="0" err="1" smtClean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Tafea</a:t>
            </a:r>
            <a:r>
              <a:rPr lang="en-GB" sz="4800" b="1" dirty="0" smtClean="0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rPr>
              <a:t> Province, Vanuatu</a:t>
            </a:r>
            <a:endParaRPr lang="en-GB" sz="4800" b="1" dirty="0">
              <a:solidFill>
                <a:srgbClr val="FFFFFF"/>
              </a:solidFill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7771" y="2100336"/>
            <a:ext cx="8926717" cy="4425008"/>
            <a:chOff x="184062" y="2532384"/>
            <a:chExt cx="8926717" cy="4425008"/>
          </a:xfrm>
          <a:effectLst>
            <a:outerShdw blurRad="41275" dist="50800" dir="2700000" algn="tl" rotWithShape="0">
              <a:schemeClr val="bg1"/>
            </a:outerShdw>
          </a:effectLst>
        </p:grpSpPr>
        <p:sp>
          <p:nvSpPr>
            <p:cNvPr id="49" name="TextBox 48"/>
            <p:cNvSpPr txBox="1"/>
            <p:nvPr/>
          </p:nvSpPr>
          <p:spPr>
            <a:xfrm>
              <a:off x="784194" y="2532384"/>
              <a:ext cx="3689664" cy="52322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800" b="1" i="1" dirty="0" smtClean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A Partnership between: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437157" y="2996952"/>
              <a:ext cx="6673622" cy="309315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pPr marL="227013" indent="-227013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GB" sz="3600" b="1" dirty="0" smtClean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New York Botanical Garden</a:t>
              </a:r>
            </a:p>
            <a:p>
              <a:pPr marL="227013" indent="-227013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GB" sz="3600" b="1" dirty="0" smtClean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University of Hawai’i</a:t>
              </a:r>
            </a:p>
            <a:p>
              <a:pPr marL="227013" indent="-227013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GB" sz="3600" b="1" dirty="0" smtClean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University of the South Pacific</a:t>
              </a:r>
            </a:p>
            <a:p>
              <a:pPr marL="227013" indent="-227013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GB" sz="3600" b="1" dirty="0" err="1" smtClean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Tafea</a:t>
              </a:r>
              <a:r>
                <a:rPr lang="en-GB" sz="3600" b="1" dirty="0" smtClean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lang="en-GB" sz="3600" b="1" dirty="0" err="1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Kaljoral</a:t>
              </a:r>
              <a:r>
                <a:rPr lang="en-GB" sz="3600" b="1" dirty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lang="en-GB" sz="3600" b="1" dirty="0" err="1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Senta</a:t>
              </a:r>
              <a:endParaRPr lang="en-GB" sz="3600" b="1" dirty="0">
                <a:solidFill>
                  <a:prstClr val="white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  <a:p>
              <a:pPr marL="227013" indent="-227013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GB" sz="3600" b="1" dirty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Vanuatu Department of Forestry</a:t>
              </a:r>
            </a:p>
            <a:p>
              <a:pPr marL="227013" indent="-227013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GB" sz="3600" b="1" dirty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Vanuatu Ministry of </a:t>
              </a:r>
              <a:r>
                <a:rPr lang="en-GB" sz="3600" b="1" dirty="0" smtClean="0">
                  <a:solidFill>
                    <a:prstClr val="white"/>
                  </a:solidFill>
                  <a:latin typeface="Calibri"/>
                  <a:ea typeface="ＭＳ Ｐゴシック" charset="0"/>
                  <a:cs typeface="ＭＳ Ｐゴシック" charset="0"/>
                </a:rPr>
                <a:t>Health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84062" y="4955391"/>
              <a:ext cx="2157965" cy="2002001"/>
              <a:chOff x="184062" y="4955391"/>
              <a:chExt cx="2157965" cy="200200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469819" y="6021288"/>
                <a:ext cx="1872208" cy="432332"/>
                <a:chOff x="469819" y="5013176"/>
                <a:chExt cx="1872208" cy="432332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469819" y="5013176"/>
                  <a:ext cx="1872208" cy="4320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pic>
              <p:nvPicPr>
                <p:cNvPr id="61" name="Picture 60" descr="NGS.jpg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57851" y="5026408"/>
                  <a:ext cx="1296145" cy="419100"/>
                </a:xfrm>
                <a:prstGeom prst="rect">
                  <a:avLst/>
                </a:prstGeom>
              </p:spPr>
            </p:pic>
          </p:grpSp>
          <p:sp>
            <p:nvSpPr>
              <p:cNvPr id="53" name="TextBox 52"/>
              <p:cNvSpPr txBox="1"/>
              <p:nvPr/>
            </p:nvSpPr>
            <p:spPr>
              <a:xfrm>
                <a:off x="184062" y="4955391"/>
                <a:ext cx="1293869" cy="369332"/>
              </a:xfrm>
              <a:prstGeom prst="rect">
                <a:avLst/>
              </a:prstGeom>
              <a:noFill/>
              <a:effectLst>
                <a:outerShdw blurRad="28575" dist="33020" dir="2700000" algn="ctr" rotWithShape="0">
                  <a:schemeClr val="bg1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GB" b="1" i="1" dirty="0" smtClean="0">
                    <a:solidFill>
                      <a:prstClr val="white"/>
                    </a:solidFill>
                    <a:latin typeface="Calibri"/>
                    <a:ea typeface="ＭＳ Ｐゴシック" charset="0"/>
                    <a:cs typeface="ＭＳ Ｐゴシック" charset="0"/>
                  </a:rPr>
                  <a:t>Funded by:</a:t>
                </a: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469819" y="6525344"/>
                <a:ext cx="1872208" cy="432048"/>
                <a:chOff x="469819" y="5661248"/>
                <a:chExt cx="1872208" cy="432048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469819" y="5661248"/>
                  <a:ext cx="1872208" cy="4320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pic>
              <p:nvPicPr>
                <p:cNvPr id="59" name="Picture 58" descr="CEPF_logo.gif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230" y="5674764"/>
                  <a:ext cx="1245387" cy="418532"/>
                </a:xfrm>
                <a:prstGeom prst="rect">
                  <a:avLst/>
                </a:prstGeom>
              </p:spPr>
            </p:pic>
          </p:grpSp>
          <p:grpSp>
            <p:nvGrpSpPr>
              <p:cNvPr id="55" name="Group 54"/>
              <p:cNvGrpSpPr/>
              <p:nvPr/>
            </p:nvGrpSpPr>
            <p:grpSpPr>
              <a:xfrm>
                <a:off x="469819" y="5308848"/>
                <a:ext cx="1872208" cy="648072"/>
                <a:chOff x="469819" y="5020816"/>
                <a:chExt cx="1872208" cy="648072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469819" y="5020816"/>
                  <a:ext cx="1872208" cy="6480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pic>
              <p:nvPicPr>
                <p:cNvPr id="57" name="Picture 56" descr="TCF_final_logo_webrgb.jpg"/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0154" y="5020816"/>
                  <a:ext cx="1851538" cy="622821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77006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4479" y="5786100"/>
            <a:ext cx="3165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err="1" smtClean="0"/>
              <a:t>Dr.</a:t>
            </a:r>
            <a:r>
              <a:rPr lang="en-GB" sz="2800" b="1" i="1" dirty="0" smtClean="0"/>
              <a:t> Kate Armstrong</a:t>
            </a:r>
            <a:endParaRPr lang="en-GB" sz="28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785313" y="5786100"/>
            <a:ext cx="3002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/>
              <a:t>Sean </a:t>
            </a:r>
            <a:r>
              <a:rPr lang="en-GB" sz="2800" b="1" i="1" dirty="0" err="1" smtClean="0"/>
              <a:t>Thackurdeen</a:t>
            </a:r>
            <a:endParaRPr lang="en-GB" sz="28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5087" y="2207356"/>
            <a:ext cx="2664296" cy="3426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32656"/>
            <a:ext cx="1440160" cy="1440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7704" y="332656"/>
            <a:ext cx="3365688" cy="846386"/>
          </a:xfrm>
          <a:prstGeom prst="rect">
            <a:avLst/>
          </a:prstGeom>
          <a:noFill/>
          <a:effectLst>
            <a:outerShdw blurRad="1270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000" b="1" i="1" dirty="0" smtClean="0">
                <a:solidFill>
                  <a:srgbClr val="FFFFFF"/>
                </a:solidFill>
              </a:rPr>
              <a:t>NYBG</a:t>
            </a:r>
          </a:p>
          <a:p>
            <a:pPr>
              <a:lnSpc>
                <a:spcPct val="80000"/>
              </a:lnSpc>
            </a:pPr>
            <a:r>
              <a:rPr lang="en-GB" sz="3000" b="1" i="1" dirty="0" smtClean="0">
                <a:solidFill>
                  <a:srgbClr val="FFFFFF"/>
                </a:solidFill>
              </a:rPr>
              <a:t>Other Investigators</a:t>
            </a:r>
            <a:endParaRPr lang="en-GB" sz="3000" b="1" i="1" dirty="0">
              <a:solidFill>
                <a:srgbClr val="FFFFFF"/>
              </a:solidFill>
            </a:endParaRPr>
          </a:p>
        </p:txBody>
      </p:sp>
      <p:pic>
        <p:nvPicPr>
          <p:cNvPr id="12" name="Picture 11" descr="Vanuatu 05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909" y="2204864"/>
            <a:ext cx="2870435" cy="34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50694" y="3429000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Herbarium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DSC_090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620688"/>
            <a:ext cx="8496944" cy="59944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6594" y="44624"/>
            <a:ext cx="5098778" cy="477054"/>
          </a:xfrm>
          <a:prstGeom prst="rect">
            <a:avLst/>
          </a:prstGeom>
          <a:noFill/>
          <a:effectLst>
            <a:outerShdw blurRad="1270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500" b="1" i="1" dirty="0" smtClean="0">
                <a:solidFill>
                  <a:srgbClr val="FFFFFF"/>
                </a:solidFill>
              </a:rPr>
              <a:t>Kava growing in NYBG Conservatory</a:t>
            </a:r>
            <a:endParaRPr lang="en-GB" sz="25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5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90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4654" y="563802"/>
            <a:ext cx="8348280" cy="5673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6594" y="44624"/>
            <a:ext cx="5098778" cy="477054"/>
          </a:xfrm>
          <a:prstGeom prst="rect">
            <a:avLst/>
          </a:prstGeom>
          <a:noFill/>
          <a:effectLst>
            <a:outerShdw blurRad="1270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500" b="1" i="1" dirty="0" smtClean="0">
                <a:solidFill>
                  <a:srgbClr val="FFFFFF"/>
                </a:solidFill>
              </a:rPr>
              <a:t>Kava growing in NYBG Conservatory</a:t>
            </a:r>
            <a:endParaRPr lang="en-GB" sz="25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6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5690" y="247518"/>
            <a:ext cx="7231740" cy="20253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90" y="2482443"/>
            <a:ext cx="5420832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376" y="332656"/>
            <a:ext cx="5128369" cy="1796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5584" y="5858108"/>
            <a:ext cx="2597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err="1" smtClean="0"/>
              <a:t>Dr.</a:t>
            </a:r>
            <a:r>
              <a:rPr lang="en-GB" sz="2800" b="1" i="1" dirty="0" smtClean="0"/>
              <a:t> Tom Ranker</a:t>
            </a:r>
            <a:endParaRPr lang="en-GB" sz="2800" b="1" i="1" dirty="0"/>
          </a:p>
        </p:txBody>
      </p:sp>
      <p:pic>
        <p:nvPicPr>
          <p:cNvPr id="7" name="Picture 6" descr="DSC_438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2482442"/>
            <a:ext cx="3240360" cy="340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98817" y="188640"/>
            <a:ext cx="6601687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000" b="1" dirty="0" smtClean="0"/>
              <a:t>University of the South Pacific</a:t>
            </a:r>
          </a:p>
          <a:p>
            <a:pPr>
              <a:lnSpc>
                <a:spcPct val="80000"/>
              </a:lnSpc>
            </a:pPr>
            <a:r>
              <a:rPr lang="en-GB" sz="3000" b="1" i="1" dirty="0" smtClean="0"/>
              <a:t>Suva, Fiji</a:t>
            </a:r>
            <a:endParaRPr lang="en-GB" sz="3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146140"/>
            <a:ext cx="280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err="1" smtClean="0"/>
              <a:t>Marika</a:t>
            </a:r>
            <a:r>
              <a:rPr lang="en-GB" sz="2800" b="1" i="1" dirty="0" smtClean="0"/>
              <a:t> </a:t>
            </a:r>
            <a:r>
              <a:rPr lang="en-GB" sz="2800" b="1" i="1" dirty="0" err="1" smtClean="0"/>
              <a:t>Tuiwawa</a:t>
            </a:r>
            <a:endParaRPr lang="en-GB" sz="2800" b="1" i="1" dirty="0"/>
          </a:p>
        </p:txBody>
      </p:sp>
      <p:pic>
        <p:nvPicPr>
          <p:cNvPr id="2" name="Picture 1" descr="USP-Campus-Library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4723" y="3337828"/>
            <a:ext cx="5676402" cy="3327322"/>
          </a:xfrm>
          <a:prstGeom prst="rect">
            <a:avLst/>
          </a:prstGeom>
        </p:spPr>
      </p:pic>
      <p:pic>
        <p:nvPicPr>
          <p:cNvPr id="9" name="Picture 8" descr="Opeti Sr, Marika, Sai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337828"/>
            <a:ext cx="2936435" cy="2893111"/>
          </a:xfrm>
          <a:prstGeom prst="rect">
            <a:avLst/>
          </a:prstGeom>
        </p:spPr>
      </p:pic>
      <p:pic>
        <p:nvPicPr>
          <p:cNvPr id="3" name="Picture 2" descr="USP 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0648"/>
            <a:ext cx="2016224" cy="1852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908720"/>
            <a:ext cx="3349005" cy="2340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3768" y="2488869"/>
            <a:ext cx="3269307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800" b="1" i="1" dirty="0" smtClean="0"/>
              <a:t>South Pacific</a:t>
            </a:r>
          </a:p>
          <a:p>
            <a:pPr algn="r">
              <a:lnSpc>
                <a:spcPct val="80000"/>
              </a:lnSpc>
            </a:pPr>
            <a:r>
              <a:rPr lang="en-US" sz="2800" b="1" i="1" dirty="0" smtClean="0"/>
              <a:t>Regional Herbarium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805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39" y="325105"/>
            <a:ext cx="90189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smtClean="0"/>
              <a:t>2. What are we doing here?</a:t>
            </a:r>
            <a:endParaRPr lang="en-GB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39893" y="1772816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FF00"/>
                </a:solidFill>
              </a:rPr>
              <a:t>2 Main Goals:</a:t>
            </a:r>
            <a:endParaRPr lang="en-GB" sz="4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5036983"/>
            <a:ext cx="5537794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i="1" dirty="0">
                <a:solidFill>
                  <a:srgbClr val="00FFFF"/>
                </a:solidFill>
              </a:rPr>
              <a:t>2</a:t>
            </a:r>
            <a:r>
              <a:rPr lang="en-GB" sz="3600" b="1" i="1" dirty="0" smtClean="0">
                <a:solidFill>
                  <a:srgbClr val="00FFFF"/>
                </a:solidFill>
              </a:rPr>
              <a:t>. Document local names &amp; </a:t>
            </a:r>
          </a:p>
          <a:p>
            <a:pPr>
              <a:lnSpc>
                <a:spcPct val="80000"/>
              </a:lnSpc>
            </a:pPr>
            <a:r>
              <a:rPr lang="en-GB" sz="3600" b="1" i="1" dirty="0">
                <a:solidFill>
                  <a:srgbClr val="00FFFF"/>
                </a:solidFill>
              </a:rPr>
              <a:t> </a:t>
            </a:r>
            <a:r>
              <a:rPr lang="en-GB" sz="3600" b="1" i="1" dirty="0" smtClean="0">
                <a:solidFill>
                  <a:srgbClr val="00FFFF"/>
                </a:solidFill>
              </a:rPr>
              <a:t>   general uses of plants </a:t>
            </a:r>
            <a:endParaRPr lang="en-GB" sz="3600" b="1" i="1" dirty="0">
              <a:solidFill>
                <a:srgbClr val="00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893" y="2708920"/>
            <a:ext cx="7912142" cy="2016224"/>
            <a:chOff x="939893" y="2708920"/>
            <a:chExt cx="7912142" cy="2016224"/>
          </a:xfrm>
        </p:grpSpPr>
        <p:sp>
          <p:nvSpPr>
            <p:cNvPr id="4" name="TextBox 3"/>
            <p:cNvSpPr txBox="1"/>
            <p:nvPr/>
          </p:nvSpPr>
          <p:spPr>
            <a:xfrm>
              <a:off x="1979712" y="3727948"/>
              <a:ext cx="4593951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3600" b="1" i="1" dirty="0" smtClean="0">
                  <a:solidFill>
                    <a:srgbClr val="00FFFF"/>
                  </a:solidFill>
                </a:rPr>
                <a:t>1. Document all plants </a:t>
              </a:r>
            </a:p>
            <a:p>
              <a:pPr>
                <a:lnSpc>
                  <a:spcPct val="80000"/>
                </a:lnSpc>
              </a:pPr>
              <a:r>
                <a:rPr lang="en-GB" sz="3600" b="1" i="1" dirty="0">
                  <a:solidFill>
                    <a:srgbClr val="00FFFF"/>
                  </a:solidFill>
                </a:rPr>
                <a:t> </a:t>
              </a:r>
              <a:r>
                <a:rPr lang="en-GB" sz="3600" b="1" i="1" dirty="0" smtClean="0">
                  <a:solidFill>
                    <a:srgbClr val="00FFFF"/>
                  </a:solidFill>
                </a:rPr>
                <a:t>   of </a:t>
              </a:r>
              <a:r>
                <a:rPr lang="en-GB" sz="3600" b="1" i="1" dirty="0" err="1" smtClean="0">
                  <a:solidFill>
                    <a:srgbClr val="00FFFF"/>
                  </a:solidFill>
                </a:rPr>
                <a:t>Tafea</a:t>
              </a:r>
              <a:r>
                <a:rPr lang="en-GB" sz="3600" b="1" i="1" dirty="0" smtClean="0">
                  <a:solidFill>
                    <a:srgbClr val="00FFFF"/>
                  </a:solidFill>
                </a:rPr>
                <a:t> Province</a:t>
              </a:r>
              <a:endParaRPr lang="en-GB" sz="3600" b="1" i="1" dirty="0">
                <a:solidFill>
                  <a:srgbClr val="00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9893" y="2708920"/>
              <a:ext cx="79121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b="1" dirty="0" smtClean="0"/>
                <a:t>We are all working together to help</a:t>
              </a:r>
              <a:r>
                <a:rPr lang="en-GB" sz="4000" b="1" dirty="0"/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01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173" y="116632"/>
            <a:ext cx="8027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smtClean="0"/>
              <a:t>1. Document all plants of </a:t>
            </a:r>
            <a:r>
              <a:rPr lang="en-GB" sz="3600" b="1" i="1" dirty="0" err="1" smtClean="0"/>
              <a:t>Tafea</a:t>
            </a:r>
            <a:r>
              <a:rPr lang="en-GB" sz="3600" b="1" i="1" dirty="0" smtClean="0"/>
              <a:t> Province</a:t>
            </a:r>
            <a:endParaRPr lang="en-GB" sz="3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33416" y="908720"/>
            <a:ext cx="2754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66FFFF"/>
                </a:solidFill>
              </a:rPr>
              <a:t>Most Pacific Islands </a:t>
            </a:r>
          </a:p>
          <a:p>
            <a:r>
              <a:rPr lang="en-GB" sz="2400" b="1" dirty="0" smtClean="0">
                <a:solidFill>
                  <a:srgbClr val="66FFFF"/>
                </a:solidFill>
              </a:rPr>
              <a:t>have full surveys </a:t>
            </a:r>
          </a:p>
          <a:p>
            <a:r>
              <a:rPr lang="en-GB" sz="2400" b="1" dirty="0" smtClean="0">
                <a:solidFill>
                  <a:srgbClr val="66FFFF"/>
                </a:solidFill>
              </a:rPr>
              <a:t>&amp; lists of all plants:</a:t>
            </a:r>
            <a:endParaRPr lang="en-GB" sz="2400" b="1" dirty="0">
              <a:solidFill>
                <a:srgbClr val="66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62006" y="836712"/>
            <a:ext cx="2001300" cy="2882061"/>
            <a:chOff x="7174917" y="836712"/>
            <a:chExt cx="1872208" cy="2882061"/>
          </a:xfrm>
        </p:grpSpPr>
        <p:sp>
          <p:nvSpPr>
            <p:cNvPr id="9" name="Rectangle 8"/>
            <p:cNvSpPr/>
            <p:nvPr/>
          </p:nvSpPr>
          <p:spPr>
            <a:xfrm>
              <a:off x="7174917" y="836712"/>
              <a:ext cx="1872208" cy="2882061"/>
            </a:xfrm>
            <a:prstGeom prst="rect">
              <a:avLst/>
            </a:prstGeom>
            <a:noFill/>
            <a:ln w="57150">
              <a:solidFill>
                <a:srgbClr val="FF7C8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7C8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8778" y="1206044"/>
              <a:ext cx="1613856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i="1" dirty="0" smtClean="0"/>
                <a:t>Flora of </a:t>
              </a:r>
            </a:p>
            <a:p>
              <a:pPr algn="ctr"/>
              <a:r>
                <a:rPr lang="en-GB" sz="2800" b="1" i="1" dirty="0" smtClean="0"/>
                <a:t>Vanuatu</a:t>
              </a:r>
            </a:p>
            <a:p>
              <a:pPr algn="ctr"/>
              <a:r>
                <a:rPr lang="en-GB" sz="2800" b="1" i="1" dirty="0" smtClean="0">
                  <a:solidFill>
                    <a:srgbClr val="FFFFFF"/>
                  </a:solidFill>
                </a:rPr>
                <a:t>???</a:t>
              </a:r>
            </a:p>
            <a:p>
              <a:pPr algn="ctr"/>
              <a:r>
                <a:rPr lang="en-GB" sz="2800" b="1" dirty="0" smtClean="0">
                  <a:solidFill>
                    <a:srgbClr val="66FFFF"/>
                  </a:solidFill>
                </a:rPr>
                <a:t>(</a:t>
              </a:r>
              <a:r>
                <a:rPr lang="en-GB" sz="2800" b="1" dirty="0" err="1" smtClean="0">
                  <a:solidFill>
                    <a:srgbClr val="66FFFF"/>
                  </a:solidFill>
                </a:rPr>
                <a:t>i</a:t>
              </a:r>
              <a:r>
                <a:rPr lang="en-GB" sz="2800" b="1" dirty="0" smtClean="0">
                  <a:solidFill>
                    <a:srgbClr val="66FFFF"/>
                  </a:solidFill>
                </a:rPr>
                <a:t> no </a:t>
              </a:r>
              <a:r>
                <a:rPr lang="en-GB" sz="2800" b="1" dirty="0" err="1" smtClean="0">
                  <a:solidFill>
                    <a:srgbClr val="66FFFF"/>
                  </a:solidFill>
                </a:rPr>
                <a:t>kat</a:t>
              </a:r>
              <a:r>
                <a:rPr lang="en-GB" sz="2800" b="1" dirty="0" smtClean="0">
                  <a:solidFill>
                    <a:srgbClr val="66FFFF"/>
                  </a:solidFill>
                </a:rPr>
                <a:t>)</a:t>
              </a:r>
              <a:endParaRPr lang="en-GB" sz="2800" b="1" dirty="0">
                <a:solidFill>
                  <a:srgbClr val="66FFFF"/>
                </a:solidFill>
              </a:endParaRPr>
            </a:p>
            <a:p>
              <a:pPr algn="ctr"/>
              <a:endParaRPr lang="en-GB" sz="2800" b="1" dirty="0">
                <a:solidFill>
                  <a:srgbClr val="00FF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3416" y="4523636"/>
            <a:ext cx="25698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66FFFF"/>
                </a:solidFill>
              </a:rPr>
              <a:t>We will start this</a:t>
            </a:r>
          </a:p>
          <a:p>
            <a:r>
              <a:rPr lang="en-GB" sz="2400" b="1" dirty="0" smtClean="0">
                <a:solidFill>
                  <a:srgbClr val="66FFFF"/>
                </a:solidFill>
              </a:rPr>
              <a:t>effort for Vanuatu</a:t>
            </a:r>
          </a:p>
          <a:p>
            <a:r>
              <a:rPr lang="en-GB" sz="2400" b="1" dirty="0" smtClean="0">
                <a:solidFill>
                  <a:srgbClr val="66FFFF"/>
                </a:solidFill>
              </a:rPr>
              <a:t>by documenting</a:t>
            </a:r>
          </a:p>
          <a:p>
            <a:r>
              <a:rPr lang="en-GB" sz="2400" b="1" dirty="0" smtClean="0">
                <a:solidFill>
                  <a:srgbClr val="66FFFF"/>
                </a:solidFill>
              </a:rPr>
              <a:t>plants from </a:t>
            </a:r>
            <a:r>
              <a:rPr lang="en-GB" sz="2400" b="1" dirty="0" err="1" smtClean="0">
                <a:solidFill>
                  <a:srgbClr val="66FFFF"/>
                </a:solidFill>
              </a:rPr>
              <a:t>Tafea</a:t>
            </a:r>
            <a:endParaRPr lang="en-GB" sz="2400" b="1" dirty="0">
              <a:solidFill>
                <a:srgbClr val="66FF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39552" y="836712"/>
            <a:ext cx="8552291" cy="5930246"/>
            <a:chOff x="539552" y="836712"/>
            <a:chExt cx="8552291" cy="5930246"/>
          </a:xfrm>
        </p:grpSpPr>
        <p:pic>
          <p:nvPicPr>
            <p:cNvPr id="19" name="Picture 18" descr="N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9240" y="3876675"/>
              <a:ext cx="2042603" cy="28902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2202" y="3884897"/>
              <a:ext cx="1902160" cy="288206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7824" y="836712"/>
              <a:ext cx="1896538" cy="29468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9552" y="2060848"/>
              <a:ext cx="2287806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9863" indent="-169863">
                <a:buFont typeface="Arial"/>
                <a:buChar char="•"/>
              </a:pPr>
              <a:r>
                <a:rPr lang="en-GB" sz="2400" b="1" i="1" dirty="0" smtClean="0">
                  <a:solidFill>
                    <a:srgbClr val="FFFF00"/>
                  </a:solidFill>
                </a:rPr>
                <a:t>Fiji</a:t>
              </a:r>
            </a:p>
            <a:p>
              <a:pPr marL="169863" indent="-169863">
                <a:buFont typeface="Arial"/>
                <a:buChar char="•"/>
              </a:pPr>
              <a:r>
                <a:rPr lang="en-GB" sz="2400" b="1" i="1" dirty="0" smtClean="0">
                  <a:solidFill>
                    <a:srgbClr val="FFFF00"/>
                  </a:solidFill>
                </a:rPr>
                <a:t>New Caledonia</a:t>
              </a:r>
            </a:p>
            <a:p>
              <a:pPr marL="169863" indent="-169863">
                <a:buFont typeface="Arial"/>
                <a:buChar char="•"/>
              </a:pPr>
              <a:r>
                <a:rPr lang="en-GB" sz="2400" b="1" i="1" dirty="0">
                  <a:solidFill>
                    <a:srgbClr val="FFFF00"/>
                  </a:solidFill>
                </a:rPr>
                <a:t>PNG</a:t>
              </a:r>
            </a:p>
            <a:p>
              <a:pPr marL="169863" indent="-169863">
                <a:buFont typeface="Arial"/>
                <a:buChar char="•"/>
              </a:pPr>
              <a:r>
                <a:rPr lang="en-GB" sz="2400" b="1" i="1" dirty="0" smtClean="0">
                  <a:solidFill>
                    <a:srgbClr val="FFFF00"/>
                  </a:solidFill>
                </a:rPr>
                <a:t>Hawaii</a:t>
              </a:r>
            </a:p>
            <a:p>
              <a:pPr marL="169863" indent="-169863">
                <a:buFont typeface="Arial"/>
                <a:buChar char="•"/>
              </a:pPr>
              <a:r>
                <a:rPr lang="en-GB" sz="2400" b="1" i="1" dirty="0" smtClean="0">
                  <a:solidFill>
                    <a:srgbClr val="FFFF00"/>
                  </a:solidFill>
                </a:rPr>
                <a:t>New Zealand</a:t>
              </a:r>
            </a:p>
          </p:txBody>
        </p:sp>
        <p:pic>
          <p:nvPicPr>
            <p:cNvPr id="15" name="Picture 14" descr="Hawaii Manual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0378" y="3879177"/>
              <a:ext cx="1868144" cy="2887781"/>
            </a:xfrm>
            <a:prstGeom prst="rect">
              <a:avLst/>
            </a:prstGeom>
          </p:spPr>
        </p:pic>
        <p:pic>
          <p:nvPicPr>
            <p:cNvPr id="18" name="Picture 17" descr="New Cal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30000" contras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3384" y="836712"/>
              <a:ext cx="1879599" cy="2948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2991" y="206860"/>
            <a:ext cx="8365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/>
              <a:t>2</a:t>
            </a:r>
            <a:r>
              <a:rPr lang="en-GB" sz="3600" b="1" i="1" dirty="0" smtClean="0"/>
              <a:t>. Document local names &amp; general uses </a:t>
            </a:r>
          </a:p>
          <a:p>
            <a:r>
              <a:rPr lang="en-GB" sz="3600" b="1" i="1" dirty="0"/>
              <a:t> </a:t>
            </a:r>
            <a:r>
              <a:rPr lang="en-GB" sz="3600" b="1" i="1" dirty="0" smtClean="0"/>
              <a:t>   of plants </a:t>
            </a:r>
            <a:endParaRPr lang="en-GB" sz="36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556787"/>
            <a:ext cx="4799912" cy="1290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b="1" dirty="0" smtClean="0">
                <a:solidFill>
                  <a:srgbClr val="66FFFF"/>
                </a:solidFill>
              </a:rPr>
              <a:t>Interview people to </a:t>
            </a:r>
          </a:p>
          <a:p>
            <a:pPr>
              <a:lnSpc>
                <a:spcPct val="80000"/>
              </a:lnSpc>
            </a:pPr>
            <a:r>
              <a:rPr lang="en-GB" sz="3200" b="1" dirty="0" smtClean="0">
                <a:solidFill>
                  <a:srgbClr val="66FFFF"/>
                </a:solidFill>
              </a:rPr>
              <a:t>document how Ni-Vanuatu </a:t>
            </a:r>
          </a:p>
          <a:p>
            <a:pPr>
              <a:lnSpc>
                <a:spcPct val="80000"/>
              </a:lnSpc>
            </a:pPr>
            <a:r>
              <a:rPr lang="en-GB" sz="3200" b="1" dirty="0" smtClean="0">
                <a:solidFill>
                  <a:srgbClr val="66FFFF"/>
                </a:solidFill>
              </a:rPr>
              <a:t>use plants for:</a:t>
            </a:r>
            <a:endParaRPr lang="en-GB" sz="3200" b="1" dirty="0">
              <a:solidFill>
                <a:srgbClr val="66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2924944"/>
            <a:ext cx="32880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GB" sz="2800" b="1" i="1" dirty="0" smtClean="0">
                <a:solidFill>
                  <a:srgbClr val="FFFF00"/>
                </a:solidFill>
              </a:rPr>
              <a:t>Food</a:t>
            </a:r>
          </a:p>
          <a:p>
            <a:pPr marL="169863" indent="-169863">
              <a:buFont typeface="Arial"/>
              <a:buChar char="•"/>
            </a:pPr>
            <a:r>
              <a:rPr lang="en-GB" sz="2800" b="1" i="1" dirty="0" smtClean="0">
                <a:solidFill>
                  <a:srgbClr val="FFFF00"/>
                </a:solidFill>
              </a:rPr>
              <a:t>Building houses</a:t>
            </a:r>
          </a:p>
          <a:p>
            <a:pPr marL="169863" indent="-169863">
              <a:buFont typeface="Arial"/>
              <a:buChar char="•"/>
            </a:pPr>
            <a:r>
              <a:rPr lang="en-GB" sz="2800" b="1" i="1" dirty="0" smtClean="0">
                <a:solidFill>
                  <a:srgbClr val="FFFF00"/>
                </a:solidFill>
              </a:rPr>
              <a:t>Building canoes</a:t>
            </a:r>
          </a:p>
          <a:p>
            <a:pPr marL="169863" indent="-169863">
              <a:buFont typeface="Arial"/>
              <a:buChar char="•"/>
            </a:pPr>
            <a:r>
              <a:rPr lang="en-GB" sz="2800" b="1" i="1" dirty="0" smtClean="0">
                <a:solidFill>
                  <a:srgbClr val="FFFF00"/>
                </a:solidFill>
              </a:rPr>
              <a:t>Traditional clothing</a:t>
            </a:r>
          </a:p>
          <a:p>
            <a:pPr marL="169863" indent="-169863">
              <a:buFont typeface="Arial"/>
              <a:buChar char="•"/>
            </a:pPr>
            <a:r>
              <a:rPr lang="en-GB" sz="2800" b="1" i="1" dirty="0" smtClean="0">
                <a:solidFill>
                  <a:srgbClr val="FFFF00"/>
                </a:solidFill>
              </a:rPr>
              <a:t>Primary health</a:t>
            </a:r>
            <a:endParaRPr lang="en-GB" sz="2800" b="1" i="1" dirty="0">
              <a:solidFill>
                <a:srgbClr val="FFFF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75166" y="1124744"/>
            <a:ext cx="4305346" cy="5544616"/>
            <a:chOff x="4875166" y="1124744"/>
            <a:chExt cx="4305346" cy="5544616"/>
          </a:xfrm>
        </p:grpSpPr>
        <p:sp>
          <p:nvSpPr>
            <p:cNvPr id="9" name="TextBox 8"/>
            <p:cNvSpPr txBox="1"/>
            <p:nvPr/>
          </p:nvSpPr>
          <p:spPr>
            <a:xfrm>
              <a:off x="4875166" y="6300028"/>
              <a:ext cx="4305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 smtClean="0">
                  <a:solidFill>
                    <a:srgbClr val="FFFF00"/>
                  </a:solidFill>
                </a:rPr>
                <a:t>Similar Project in Fed. States of Micronesia</a:t>
              </a:r>
              <a:endParaRPr lang="en-GB" b="1" i="1" dirty="0">
                <a:solidFill>
                  <a:srgbClr val="FFFF00"/>
                </a:solidFill>
              </a:endParaRPr>
            </a:p>
          </p:txBody>
        </p:sp>
        <p:pic>
          <p:nvPicPr>
            <p:cNvPr id="5" name="Picture 4" descr="Ethn Pohnpe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5579" y="1124744"/>
              <a:ext cx="3384520" cy="511256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51520" y="5441197"/>
            <a:ext cx="3796607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800" b="1" dirty="0" smtClean="0">
                <a:solidFill>
                  <a:srgbClr val="00FFFF"/>
                </a:solidFill>
              </a:rPr>
              <a:t>Only general knowledge</a:t>
            </a:r>
          </a:p>
          <a:p>
            <a:pPr>
              <a:lnSpc>
                <a:spcPct val="80000"/>
              </a:lnSpc>
            </a:pPr>
            <a:r>
              <a:rPr lang="en-GB" sz="2800" b="1" dirty="0" smtClean="0">
                <a:solidFill>
                  <a:srgbClr val="00FFFF"/>
                </a:solidFill>
              </a:rPr>
              <a:t>(not family secrets)</a:t>
            </a:r>
            <a:endParaRPr lang="en-GB" sz="28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495" y="260719"/>
            <a:ext cx="3598585" cy="6336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260719"/>
            <a:ext cx="3697486" cy="6336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900" y="332656"/>
            <a:ext cx="1415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FF00"/>
                </a:solidFill>
              </a:rPr>
              <a:t>Examples </a:t>
            </a:r>
          </a:p>
          <a:p>
            <a:r>
              <a:rPr lang="en-GB" b="1" i="1" dirty="0">
                <a:solidFill>
                  <a:srgbClr val="FFFF00"/>
                </a:solidFill>
              </a:rPr>
              <a:t>o</a:t>
            </a:r>
            <a:r>
              <a:rPr lang="en-GB" b="1" i="1" dirty="0" smtClean="0">
                <a:solidFill>
                  <a:srgbClr val="FFFF00"/>
                </a:solidFill>
              </a:rPr>
              <a:t>f pages</a:t>
            </a:r>
          </a:p>
          <a:p>
            <a:r>
              <a:rPr lang="en-GB" b="1" i="1" dirty="0" smtClean="0">
                <a:solidFill>
                  <a:srgbClr val="FFFF00"/>
                </a:solidFill>
              </a:rPr>
              <a:t>from </a:t>
            </a:r>
          </a:p>
          <a:p>
            <a:r>
              <a:rPr lang="en-GB" b="1" i="1" dirty="0" err="1" smtClean="0">
                <a:solidFill>
                  <a:srgbClr val="FFFF00"/>
                </a:solidFill>
              </a:rPr>
              <a:t>ethnobotany</a:t>
            </a:r>
            <a:endParaRPr lang="en-GB" b="1" i="1" dirty="0" smtClean="0">
              <a:solidFill>
                <a:srgbClr val="FFFF00"/>
              </a:solidFill>
            </a:endParaRPr>
          </a:p>
          <a:p>
            <a:r>
              <a:rPr lang="en-GB" b="1" i="1" dirty="0" smtClean="0">
                <a:solidFill>
                  <a:srgbClr val="FFFF00"/>
                </a:solidFill>
              </a:rPr>
              <a:t>book</a:t>
            </a:r>
            <a:endParaRPr lang="en-GB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260648"/>
            <a:ext cx="8755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smtClean="0"/>
              <a:t>Also create a “Primary Health Care” Manual</a:t>
            </a:r>
            <a:endParaRPr lang="en-GB" sz="36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124744"/>
            <a:ext cx="3760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FFFF"/>
                </a:solidFill>
              </a:rPr>
              <a:t>Basic health care for:</a:t>
            </a:r>
            <a:endParaRPr lang="en-GB" sz="3200" b="1" dirty="0">
              <a:solidFill>
                <a:srgbClr val="00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700808"/>
            <a:ext cx="30572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Skin problems</a:t>
            </a:r>
          </a:p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Cuts, scrapes, bruises</a:t>
            </a:r>
          </a:p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Bites &amp; stings</a:t>
            </a:r>
          </a:p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Colds &amp; flu</a:t>
            </a:r>
          </a:p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Head ache</a:t>
            </a:r>
          </a:p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Stress &amp; pain</a:t>
            </a:r>
          </a:p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Stomach ache</a:t>
            </a:r>
          </a:p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Diarrhoea</a:t>
            </a:r>
          </a:p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Men’s health</a:t>
            </a:r>
          </a:p>
          <a:p>
            <a:pPr marL="169863" indent="-169863">
              <a:buFont typeface="Arial"/>
              <a:buChar char="•"/>
            </a:pPr>
            <a:r>
              <a:rPr lang="en-GB" sz="2400" b="1" i="1" dirty="0" smtClean="0">
                <a:solidFill>
                  <a:srgbClr val="FFFF00"/>
                </a:solidFill>
              </a:rPr>
              <a:t>Women’s health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628688"/>
            <a:ext cx="3796607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800" b="1" dirty="0" smtClean="0">
                <a:solidFill>
                  <a:srgbClr val="00FFFF"/>
                </a:solidFill>
              </a:rPr>
              <a:t>Only general knowledge</a:t>
            </a:r>
          </a:p>
          <a:p>
            <a:pPr>
              <a:lnSpc>
                <a:spcPct val="80000"/>
              </a:lnSpc>
            </a:pPr>
            <a:r>
              <a:rPr lang="en-GB" sz="2800" b="1" dirty="0" smtClean="0">
                <a:solidFill>
                  <a:srgbClr val="00FFFF"/>
                </a:solidFill>
              </a:rPr>
              <a:t>(not family secrets)</a:t>
            </a:r>
            <a:endParaRPr lang="en-GB" sz="2800" b="1" dirty="0">
              <a:solidFill>
                <a:srgbClr val="00FFFF"/>
              </a:solidFill>
            </a:endParaRPr>
          </a:p>
        </p:txBody>
      </p:sp>
      <p:pic>
        <p:nvPicPr>
          <p:cNvPr id="7" name="Picture 6" descr="Palua PHC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196752"/>
            <a:ext cx="4147661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 cstate="screen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2" y="152400"/>
            <a:ext cx="8991600" cy="648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50912" y="495300"/>
            <a:ext cx="8131175" cy="6164263"/>
            <a:chOff x="950912" y="495300"/>
            <a:chExt cx="8131175" cy="6164263"/>
          </a:xfrm>
        </p:grpSpPr>
        <p:grpSp>
          <p:nvGrpSpPr>
            <p:cNvPr id="7202" name="Group 34"/>
            <p:cNvGrpSpPr>
              <a:grpSpLocks/>
            </p:cNvGrpSpPr>
            <p:nvPr/>
          </p:nvGrpSpPr>
          <p:grpSpPr bwMode="auto">
            <a:xfrm>
              <a:off x="950912" y="2343150"/>
              <a:ext cx="4198938" cy="2238375"/>
              <a:chOff x="640" y="1476"/>
              <a:chExt cx="2645" cy="1410"/>
            </a:xfrm>
          </p:grpSpPr>
          <p:sp>
            <p:nvSpPr>
              <p:cNvPr id="7179" name="Freeform 11"/>
              <p:cNvSpPr>
                <a:spLocks/>
              </p:cNvSpPr>
              <p:nvPr/>
            </p:nvSpPr>
            <p:spPr bwMode="auto">
              <a:xfrm>
                <a:off x="640" y="1476"/>
                <a:ext cx="2645" cy="1410"/>
              </a:xfrm>
              <a:custGeom>
                <a:avLst/>
                <a:gdLst>
                  <a:gd name="T0" fmla="*/ 14 w 2645"/>
                  <a:gd name="T1" fmla="*/ 54 h 1410"/>
                  <a:gd name="T2" fmla="*/ 96 w 2645"/>
                  <a:gd name="T3" fmla="*/ 256 h 1410"/>
                  <a:gd name="T4" fmla="*/ 298 w 2645"/>
                  <a:gd name="T5" fmla="*/ 356 h 1410"/>
                  <a:gd name="T6" fmla="*/ 436 w 2645"/>
                  <a:gd name="T7" fmla="*/ 538 h 1410"/>
                  <a:gd name="T8" fmla="*/ 740 w 2645"/>
                  <a:gd name="T9" fmla="*/ 626 h 1410"/>
                  <a:gd name="T10" fmla="*/ 1454 w 2645"/>
                  <a:gd name="T11" fmla="*/ 1214 h 1410"/>
                  <a:gd name="T12" fmla="*/ 2121 w 2645"/>
                  <a:gd name="T13" fmla="*/ 1403 h 1410"/>
                  <a:gd name="T14" fmla="*/ 2309 w 2645"/>
                  <a:gd name="T15" fmla="*/ 1387 h 1410"/>
                  <a:gd name="T16" fmla="*/ 2410 w 2645"/>
                  <a:gd name="T17" fmla="*/ 1346 h 1410"/>
                  <a:gd name="T18" fmla="*/ 2576 w 2645"/>
                  <a:gd name="T19" fmla="*/ 1188 h 1410"/>
                  <a:gd name="T20" fmla="*/ 2556 w 2645"/>
                  <a:gd name="T21" fmla="*/ 826 h 1410"/>
                  <a:gd name="T22" fmla="*/ 1862 w 2645"/>
                  <a:gd name="T23" fmla="*/ 446 h 1410"/>
                  <a:gd name="T24" fmla="*/ 1228 w 2645"/>
                  <a:gd name="T25" fmla="*/ 192 h 1410"/>
                  <a:gd name="T26" fmla="*/ 442 w 2645"/>
                  <a:gd name="T27" fmla="*/ 14 h 1410"/>
                  <a:gd name="T28" fmla="*/ 180 w 2645"/>
                  <a:gd name="T29" fmla="*/ 16 h 1410"/>
                  <a:gd name="T30" fmla="*/ 14 w 2645"/>
                  <a:gd name="T31" fmla="*/ 54 h 1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45" h="1410">
                    <a:moveTo>
                      <a:pt x="14" y="54"/>
                    </a:moveTo>
                    <a:cubicBezTo>
                      <a:pt x="0" y="112"/>
                      <a:pt x="48" y="205"/>
                      <a:pt x="96" y="256"/>
                    </a:cubicBezTo>
                    <a:cubicBezTo>
                      <a:pt x="143" y="306"/>
                      <a:pt x="241" y="309"/>
                      <a:pt x="298" y="356"/>
                    </a:cubicBezTo>
                    <a:cubicBezTo>
                      <a:pt x="354" y="402"/>
                      <a:pt x="362" y="493"/>
                      <a:pt x="436" y="538"/>
                    </a:cubicBezTo>
                    <a:cubicBezTo>
                      <a:pt x="505" y="604"/>
                      <a:pt x="570" y="513"/>
                      <a:pt x="740" y="626"/>
                    </a:cubicBezTo>
                    <a:cubicBezTo>
                      <a:pt x="909" y="738"/>
                      <a:pt x="1223" y="1084"/>
                      <a:pt x="1454" y="1214"/>
                    </a:cubicBezTo>
                    <a:cubicBezTo>
                      <a:pt x="1668" y="1301"/>
                      <a:pt x="1895" y="1353"/>
                      <a:pt x="2121" y="1403"/>
                    </a:cubicBezTo>
                    <a:cubicBezTo>
                      <a:pt x="2228" y="1410"/>
                      <a:pt x="2249" y="1406"/>
                      <a:pt x="2309" y="1387"/>
                    </a:cubicBezTo>
                    <a:cubicBezTo>
                      <a:pt x="2356" y="1376"/>
                      <a:pt x="2365" y="1379"/>
                      <a:pt x="2410" y="1346"/>
                    </a:cubicBezTo>
                    <a:cubicBezTo>
                      <a:pt x="2454" y="1312"/>
                      <a:pt x="2551" y="1274"/>
                      <a:pt x="2576" y="1188"/>
                    </a:cubicBezTo>
                    <a:cubicBezTo>
                      <a:pt x="2610" y="1036"/>
                      <a:pt x="2645" y="977"/>
                      <a:pt x="2556" y="826"/>
                    </a:cubicBezTo>
                    <a:cubicBezTo>
                      <a:pt x="2455" y="656"/>
                      <a:pt x="2072" y="530"/>
                      <a:pt x="1862" y="446"/>
                    </a:cubicBezTo>
                    <a:cubicBezTo>
                      <a:pt x="1652" y="362"/>
                      <a:pt x="1438" y="260"/>
                      <a:pt x="1228" y="192"/>
                    </a:cubicBezTo>
                    <a:cubicBezTo>
                      <a:pt x="992" y="118"/>
                      <a:pt x="624" y="28"/>
                      <a:pt x="442" y="14"/>
                    </a:cubicBezTo>
                    <a:cubicBezTo>
                      <a:pt x="260" y="0"/>
                      <a:pt x="298" y="16"/>
                      <a:pt x="180" y="16"/>
                    </a:cubicBezTo>
                    <a:cubicBezTo>
                      <a:pt x="142" y="28"/>
                      <a:pt x="48" y="40"/>
                      <a:pt x="14" y="54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184" name="Text Box 16"/>
              <p:cNvSpPr txBox="1">
                <a:spLocks noChangeArrowheads="1"/>
              </p:cNvSpPr>
              <p:nvPr/>
            </p:nvSpPr>
            <p:spPr bwMode="auto">
              <a:xfrm>
                <a:off x="1379" y="1888"/>
                <a:ext cx="1034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1" dirty="0" smtClean="0">
                    <a:solidFill>
                      <a:srgbClr val="FF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Melanesia</a:t>
                </a:r>
              </a:p>
            </p:txBody>
          </p:sp>
        </p:grpSp>
        <p:grpSp>
          <p:nvGrpSpPr>
            <p:cNvPr id="7201" name="Group 33"/>
            <p:cNvGrpSpPr>
              <a:grpSpLocks/>
            </p:cNvGrpSpPr>
            <p:nvPr/>
          </p:nvGrpSpPr>
          <p:grpSpPr bwMode="auto">
            <a:xfrm>
              <a:off x="969962" y="698500"/>
              <a:ext cx="4630738" cy="2486025"/>
              <a:chOff x="652" y="440"/>
              <a:chExt cx="2917" cy="1566"/>
            </a:xfrm>
          </p:grpSpPr>
          <p:sp>
            <p:nvSpPr>
              <p:cNvPr id="7180" name="Freeform 12"/>
              <p:cNvSpPr>
                <a:spLocks/>
              </p:cNvSpPr>
              <p:nvPr/>
            </p:nvSpPr>
            <p:spPr bwMode="auto">
              <a:xfrm>
                <a:off x="652" y="440"/>
                <a:ext cx="2917" cy="1566"/>
              </a:xfrm>
              <a:custGeom>
                <a:avLst/>
                <a:gdLst>
                  <a:gd name="T0" fmla="*/ 0 w 2917"/>
                  <a:gd name="T1" fmla="*/ 1068 h 1566"/>
                  <a:gd name="T2" fmla="*/ 30 w 2917"/>
                  <a:gd name="T3" fmla="*/ 956 h 1566"/>
                  <a:gd name="T4" fmla="*/ 266 w 2917"/>
                  <a:gd name="T5" fmla="*/ 352 h 1566"/>
                  <a:gd name="T6" fmla="*/ 438 w 2917"/>
                  <a:gd name="T7" fmla="*/ 117 h 1566"/>
                  <a:gd name="T8" fmla="*/ 784 w 2917"/>
                  <a:gd name="T9" fmla="*/ 0 h 1566"/>
                  <a:gd name="T10" fmla="*/ 1411 w 2917"/>
                  <a:gd name="T11" fmla="*/ 117 h 1566"/>
                  <a:gd name="T12" fmla="*/ 2172 w 2917"/>
                  <a:gd name="T13" fmla="*/ 423 h 1566"/>
                  <a:gd name="T14" fmla="*/ 2674 w 2917"/>
                  <a:gd name="T15" fmla="*/ 666 h 1566"/>
                  <a:gd name="T16" fmla="*/ 2830 w 2917"/>
                  <a:gd name="T17" fmla="*/ 744 h 1566"/>
                  <a:gd name="T18" fmla="*/ 2917 w 2917"/>
                  <a:gd name="T19" fmla="*/ 807 h 1566"/>
                  <a:gd name="T20" fmla="*/ 2494 w 2917"/>
                  <a:gd name="T21" fmla="*/ 1150 h 1566"/>
                  <a:gd name="T22" fmla="*/ 2208 w 2917"/>
                  <a:gd name="T23" fmla="*/ 1344 h 1566"/>
                  <a:gd name="T24" fmla="*/ 2092 w 2917"/>
                  <a:gd name="T25" fmla="*/ 1552 h 1566"/>
                  <a:gd name="T26" fmla="*/ 1983 w 2917"/>
                  <a:gd name="T27" fmla="*/ 1513 h 1566"/>
                  <a:gd name="T28" fmla="*/ 1214 w 2917"/>
                  <a:gd name="T29" fmla="*/ 1202 h 1566"/>
                  <a:gd name="T30" fmla="*/ 612 w 2917"/>
                  <a:gd name="T31" fmla="*/ 1054 h 1566"/>
                  <a:gd name="T32" fmla="*/ 280 w 2917"/>
                  <a:gd name="T33" fmla="*/ 1026 h 1566"/>
                  <a:gd name="T34" fmla="*/ 96 w 2917"/>
                  <a:gd name="T35" fmla="*/ 1044 h 1566"/>
                  <a:gd name="T36" fmla="*/ 0 w 2917"/>
                  <a:gd name="T37" fmla="*/ 1068 h 1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17" h="1566">
                    <a:moveTo>
                      <a:pt x="0" y="1068"/>
                    </a:moveTo>
                    <a:cubicBezTo>
                      <a:pt x="6" y="1012"/>
                      <a:pt x="14" y="1009"/>
                      <a:pt x="30" y="956"/>
                    </a:cubicBezTo>
                    <a:cubicBezTo>
                      <a:pt x="73" y="830"/>
                      <a:pt x="198" y="491"/>
                      <a:pt x="266" y="352"/>
                    </a:cubicBezTo>
                    <a:cubicBezTo>
                      <a:pt x="308" y="261"/>
                      <a:pt x="352" y="175"/>
                      <a:pt x="438" y="117"/>
                    </a:cubicBezTo>
                    <a:cubicBezTo>
                      <a:pt x="515" y="64"/>
                      <a:pt x="622" y="0"/>
                      <a:pt x="784" y="0"/>
                    </a:cubicBezTo>
                    <a:cubicBezTo>
                      <a:pt x="946" y="0"/>
                      <a:pt x="1166" y="46"/>
                      <a:pt x="1411" y="117"/>
                    </a:cubicBezTo>
                    <a:cubicBezTo>
                      <a:pt x="1573" y="183"/>
                      <a:pt x="1961" y="331"/>
                      <a:pt x="2172" y="423"/>
                    </a:cubicBezTo>
                    <a:cubicBezTo>
                      <a:pt x="2345" y="491"/>
                      <a:pt x="2507" y="582"/>
                      <a:pt x="2674" y="666"/>
                    </a:cubicBezTo>
                    <a:cubicBezTo>
                      <a:pt x="2725" y="692"/>
                      <a:pt x="2780" y="713"/>
                      <a:pt x="2830" y="744"/>
                    </a:cubicBezTo>
                    <a:cubicBezTo>
                      <a:pt x="2870" y="767"/>
                      <a:pt x="2878" y="772"/>
                      <a:pt x="2917" y="807"/>
                    </a:cubicBezTo>
                    <a:cubicBezTo>
                      <a:pt x="2861" y="874"/>
                      <a:pt x="2612" y="1060"/>
                      <a:pt x="2494" y="1150"/>
                    </a:cubicBezTo>
                    <a:cubicBezTo>
                      <a:pt x="2390" y="1221"/>
                      <a:pt x="2293" y="1283"/>
                      <a:pt x="2208" y="1344"/>
                    </a:cubicBezTo>
                    <a:cubicBezTo>
                      <a:pt x="2141" y="1410"/>
                      <a:pt x="2128" y="1504"/>
                      <a:pt x="2092" y="1552"/>
                    </a:cubicBezTo>
                    <a:cubicBezTo>
                      <a:pt x="2032" y="1532"/>
                      <a:pt x="2126" y="1566"/>
                      <a:pt x="1983" y="1513"/>
                    </a:cubicBezTo>
                    <a:cubicBezTo>
                      <a:pt x="1834" y="1453"/>
                      <a:pt x="1443" y="1277"/>
                      <a:pt x="1214" y="1202"/>
                    </a:cubicBezTo>
                    <a:cubicBezTo>
                      <a:pt x="1012" y="1142"/>
                      <a:pt x="856" y="1098"/>
                      <a:pt x="612" y="1054"/>
                    </a:cubicBezTo>
                    <a:cubicBezTo>
                      <a:pt x="504" y="1034"/>
                      <a:pt x="394" y="1021"/>
                      <a:pt x="280" y="1026"/>
                    </a:cubicBezTo>
                    <a:cubicBezTo>
                      <a:pt x="194" y="1024"/>
                      <a:pt x="142" y="1038"/>
                      <a:pt x="96" y="1044"/>
                    </a:cubicBezTo>
                    <a:cubicBezTo>
                      <a:pt x="49" y="1050"/>
                      <a:pt x="19" y="1064"/>
                      <a:pt x="0" y="1068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185" name="Text Box 17"/>
              <p:cNvSpPr txBox="1">
                <a:spLocks noChangeArrowheads="1"/>
              </p:cNvSpPr>
              <p:nvPr/>
            </p:nvSpPr>
            <p:spPr bwMode="auto">
              <a:xfrm>
                <a:off x="1473" y="720"/>
                <a:ext cx="1119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1" dirty="0" smtClean="0">
                    <a:solidFill>
                      <a:srgbClr val="0033CC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Micronesia</a:t>
                </a:r>
              </a:p>
            </p:txBody>
          </p:sp>
        </p:grpSp>
        <p:grpSp>
          <p:nvGrpSpPr>
            <p:cNvPr id="7200" name="Group 32"/>
            <p:cNvGrpSpPr>
              <a:grpSpLocks/>
            </p:cNvGrpSpPr>
            <p:nvPr/>
          </p:nvGrpSpPr>
          <p:grpSpPr bwMode="auto">
            <a:xfrm>
              <a:off x="3370262" y="495300"/>
              <a:ext cx="5711825" cy="6164263"/>
              <a:chOff x="2164" y="312"/>
              <a:chExt cx="3598" cy="3883"/>
            </a:xfrm>
          </p:grpSpPr>
          <p:sp>
            <p:nvSpPr>
              <p:cNvPr id="7181" name="Freeform 13"/>
              <p:cNvSpPr>
                <a:spLocks/>
              </p:cNvSpPr>
              <p:nvPr/>
            </p:nvSpPr>
            <p:spPr bwMode="auto">
              <a:xfrm>
                <a:off x="2164" y="312"/>
                <a:ext cx="3598" cy="3883"/>
              </a:xfrm>
              <a:custGeom>
                <a:avLst/>
                <a:gdLst>
                  <a:gd name="T0" fmla="*/ 1428 w 3641"/>
                  <a:gd name="T1" fmla="*/ 1064 h 4111"/>
                  <a:gd name="T2" fmla="*/ 1468 w 3641"/>
                  <a:gd name="T3" fmla="*/ 967 h 4111"/>
                  <a:gd name="T4" fmla="*/ 1978 w 3641"/>
                  <a:gd name="T5" fmla="*/ 136 h 4111"/>
                  <a:gd name="T6" fmla="*/ 3257 w 3641"/>
                  <a:gd name="T7" fmla="*/ 1783 h 4111"/>
                  <a:gd name="T8" fmla="*/ 3594 w 3641"/>
                  <a:gd name="T9" fmla="*/ 2512 h 4111"/>
                  <a:gd name="T10" fmla="*/ 3641 w 3641"/>
                  <a:gd name="T11" fmla="*/ 2716 h 4111"/>
                  <a:gd name="T12" fmla="*/ 3367 w 3641"/>
                  <a:gd name="T13" fmla="*/ 3007 h 4111"/>
                  <a:gd name="T14" fmla="*/ 2802 w 3641"/>
                  <a:gd name="T15" fmla="*/ 3336 h 4111"/>
                  <a:gd name="T16" fmla="*/ 2057 w 3641"/>
                  <a:gd name="T17" fmla="*/ 3736 h 4111"/>
                  <a:gd name="T18" fmla="*/ 1767 w 3641"/>
                  <a:gd name="T19" fmla="*/ 3893 h 4111"/>
                  <a:gd name="T20" fmla="*/ 1461 w 3641"/>
                  <a:gd name="T21" fmla="*/ 3995 h 4111"/>
                  <a:gd name="T22" fmla="*/ 1108 w 3641"/>
                  <a:gd name="T23" fmla="*/ 4081 h 4111"/>
                  <a:gd name="T24" fmla="*/ 653 w 3641"/>
                  <a:gd name="T25" fmla="*/ 4089 h 4111"/>
                  <a:gd name="T26" fmla="*/ 197 w 3641"/>
                  <a:gd name="T27" fmla="*/ 4048 h 4111"/>
                  <a:gd name="T28" fmla="*/ 17 w 3641"/>
                  <a:gd name="T29" fmla="*/ 3775 h 4111"/>
                  <a:gd name="T30" fmla="*/ 96 w 3641"/>
                  <a:gd name="T31" fmla="*/ 3493 h 4111"/>
                  <a:gd name="T32" fmla="*/ 694 w 3641"/>
                  <a:gd name="T33" fmla="*/ 2712 h 4111"/>
                  <a:gd name="T34" fmla="*/ 892 w 3641"/>
                  <a:gd name="T35" fmla="*/ 2652 h 4111"/>
                  <a:gd name="T36" fmla="*/ 1076 w 3641"/>
                  <a:gd name="T37" fmla="*/ 2484 h 4111"/>
                  <a:gd name="T38" fmla="*/ 1084 w 3641"/>
                  <a:gd name="T39" fmla="*/ 2156 h 4111"/>
                  <a:gd name="T40" fmla="*/ 824 w 3641"/>
                  <a:gd name="T41" fmla="*/ 1914 h 4111"/>
                  <a:gd name="T42" fmla="*/ 604 w 3641"/>
                  <a:gd name="T43" fmla="*/ 1812 h 4111"/>
                  <a:gd name="T44" fmla="*/ 762 w 3641"/>
                  <a:gd name="T45" fmla="*/ 1572 h 4111"/>
                  <a:gd name="T46" fmla="*/ 1092 w 3641"/>
                  <a:gd name="T47" fmla="*/ 1348 h 4111"/>
                  <a:gd name="T48" fmla="*/ 1428 w 3641"/>
                  <a:gd name="T49" fmla="*/ 1064 h 4111"/>
                  <a:gd name="connsiteX0" fmla="*/ 3881 w 9959"/>
                  <a:gd name="connsiteY0" fmla="*/ 2295 h 9653"/>
                  <a:gd name="connsiteX1" fmla="*/ 3991 w 9959"/>
                  <a:gd name="connsiteY1" fmla="*/ 2059 h 9653"/>
                  <a:gd name="connsiteX2" fmla="*/ 5392 w 9959"/>
                  <a:gd name="connsiteY2" fmla="*/ 38 h 9653"/>
                  <a:gd name="connsiteX3" fmla="*/ 8904 w 9959"/>
                  <a:gd name="connsiteY3" fmla="*/ 4044 h 9653"/>
                  <a:gd name="connsiteX4" fmla="*/ 9830 w 9959"/>
                  <a:gd name="connsiteY4" fmla="*/ 5817 h 9653"/>
                  <a:gd name="connsiteX5" fmla="*/ 9959 w 9959"/>
                  <a:gd name="connsiteY5" fmla="*/ 6314 h 9653"/>
                  <a:gd name="connsiteX6" fmla="*/ 9206 w 9959"/>
                  <a:gd name="connsiteY6" fmla="*/ 7022 h 9653"/>
                  <a:gd name="connsiteX7" fmla="*/ 7655 w 9959"/>
                  <a:gd name="connsiteY7" fmla="*/ 7822 h 9653"/>
                  <a:gd name="connsiteX8" fmla="*/ 5609 w 9959"/>
                  <a:gd name="connsiteY8" fmla="*/ 8795 h 9653"/>
                  <a:gd name="connsiteX9" fmla="*/ 4812 w 9959"/>
                  <a:gd name="connsiteY9" fmla="*/ 9177 h 9653"/>
                  <a:gd name="connsiteX10" fmla="*/ 3972 w 9959"/>
                  <a:gd name="connsiteY10" fmla="*/ 9425 h 9653"/>
                  <a:gd name="connsiteX11" fmla="*/ 2892 w 9959"/>
                  <a:gd name="connsiteY11" fmla="*/ 9420 h 9653"/>
                  <a:gd name="connsiteX12" fmla="*/ 1752 w 9959"/>
                  <a:gd name="connsiteY12" fmla="*/ 9653 h 9653"/>
                  <a:gd name="connsiteX13" fmla="*/ 500 w 9959"/>
                  <a:gd name="connsiteY13" fmla="*/ 9554 h 9653"/>
                  <a:gd name="connsiteX14" fmla="*/ 6 w 9959"/>
                  <a:gd name="connsiteY14" fmla="*/ 8890 h 9653"/>
                  <a:gd name="connsiteX15" fmla="*/ 223 w 9959"/>
                  <a:gd name="connsiteY15" fmla="*/ 8204 h 9653"/>
                  <a:gd name="connsiteX16" fmla="*/ 1865 w 9959"/>
                  <a:gd name="connsiteY16" fmla="*/ 6304 h 9653"/>
                  <a:gd name="connsiteX17" fmla="*/ 2409 w 9959"/>
                  <a:gd name="connsiteY17" fmla="*/ 6158 h 9653"/>
                  <a:gd name="connsiteX18" fmla="*/ 2914 w 9959"/>
                  <a:gd name="connsiteY18" fmla="*/ 5749 h 9653"/>
                  <a:gd name="connsiteX19" fmla="*/ 2936 w 9959"/>
                  <a:gd name="connsiteY19" fmla="*/ 4951 h 9653"/>
                  <a:gd name="connsiteX20" fmla="*/ 2222 w 9959"/>
                  <a:gd name="connsiteY20" fmla="*/ 4363 h 9653"/>
                  <a:gd name="connsiteX21" fmla="*/ 1618 w 9959"/>
                  <a:gd name="connsiteY21" fmla="*/ 4115 h 9653"/>
                  <a:gd name="connsiteX22" fmla="*/ 2052 w 9959"/>
                  <a:gd name="connsiteY22" fmla="*/ 3531 h 9653"/>
                  <a:gd name="connsiteX23" fmla="*/ 2958 w 9959"/>
                  <a:gd name="connsiteY23" fmla="*/ 2986 h 9653"/>
                  <a:gd name="connsiteX24" fmla="*/ 3881 w 9959"/>
                  <a:gd name="connsiteY24" fmla="*/ 2295 h 9653"/>
                  <a:gd name="connsiteX0" fmla="*/ 3897 w 10000"/>
                  <a:gd name="connsiteY0" fmla="*/ 2377 h 10000"/>
                  <a:gd name="connsiteX1" fmla="*/ 4007 w 10000"/>
                  <a:gd name="connsiteY1" fmla="*/ 2133 h 10000"/>
                  <a:gd name="connsiteX2" fmla="*/ 5414 w 10000"/>
                  <a:gd name="connsiteY2" fmla="*/ 39 h 10000"/>
                  <a:gd name="connsiteX3" fmla="*/ 8941 w 10000"/>
                  <a:gd name="connsiteY3" fmla="*/ 4189 h 10000"/>
                  <a:gd name="connsiteX4" fmla="*/ 9870 w 10000"/>
                  <a:gd name="connsiteY4" fmla="*/ 6026 h 10000"/>
                  <a:gd name="connsiteX5" fmla="*/ 10000 w 10000"/>
                  <a:gd name="connsiteY5" fmla="*/ 6541 h 10000"/>
                  <a:gd name="connsiteX6" fmla="*/ 9244 w 10000"/>
                  <a:gd name="connsiteY6" fmla="*/ 7274 h 10000"/>
                  <a:gd name="connsiteX7" fmla="*/ 7687 w 10000"/>
                  <a:gd name="connsiteY7" fmla="*/ 8103 h 10000"/>
                  <a:gd name="connsiteX8" fmla="*/ 5632 w 10000"/>
                  <a:gd name="connsiteY8" fmla="*/ 9111 h 10000"/>
                  <a:gd name="connsiteX9" fmla="*/ 4832 w 10000"/>
                  <a:gd name="connsiteY9" fmla="*/ 9507 h 10000"/>
                  <a:gd name="connsiteX10" fmla="*/ 3988 w 10000"/>
                  <a:gd name="connsiteY10" fmla="*/ 9764 h 10000"/>
                  <a:gd name="connsiteX11" fmla="*/ 2904 w 10000"/>
                  <a:gd name="connsiteY11" fmla="*/ 9759 h 10000"/>
                  <a:gd name="connsiteX12" fmla="*/ 1759 w 10000"/>
                  <a:gd name="connsiteY12" fmla="*/ 10000 h 10000"/>
                  <a:gd name="connsiteX13" fmla="*/ 502 w 10000"/>
                  <a:gd name="connsiteY13" fmla="*/ 9897 h 10000"/>
                  <a:gd name="connsiteX14" fmla="*/ 6 w 10000"/>
                  <a:gd name="connsiteY14" fmla="*/ 9210 h 10000"/>
                  <a:gd name="connsiteX15" fmla="*/ 224 w 10000"/>
                  <a:gd name="connsiteY15" fmla="*/ 8499 h 10000"/>
                  <a:gd name="connsiteX16" fmla="*/ 1873 w 10000"/>
                  <a:gd name="connsiteY16" fmla="*/ 6531 h 10000"/>
                  <a:gd name="connsiteX17" fmla="*/ 2419 w 10000"/>
                  <a:gd name="connsiteY17" fmla="*/ 6379 h 10000"/>
                  <a:gd name="connsiteX18" fmla="*/ 2926 w 10000"/>
                  <a:gd name="connsiteY18" fmla="*/ 5956 h 10000"/>
                  <a:gd name="connsiteX19" fmla="*/ 2948 w 10000"/>
                  <a:gd name="connsiteY19" fmla="*/ 5129 h 10000"/>
                  <a:gd name="connsiteX20" fmla="*/ 2231 w 10000"/>
                  <a:gd name="connsiteY20" fmla="*/ 4520 h 10000"/>
                  <a:gd name="connsiteX21" fmla="*/ 1625 w 10000"/>
                  <a:gd name="connsiteY21" fmla="*/ 4263 h 10000"/>
                  <a:gd name="connsiteX22" fmla="*/ 2060 w 10000"/>
                  <a:gd name="connsiteY22" fmla="*/ 3658 h 10000"/>
                  <a:gd name="connsiteX23" fmla="*/ 2970 w 10000"/>
                  <a:gd name="connsiteY23" fmla="*/ 3093 h 10000"/>
                  <a:gd name="connsiteX24" fmla="*/ 3897 w 10000"/>
                  <a:gd name="connsiteY24" fmla="*/ 2377 h 10000"/>
                  <a:gd name="connsiteX0" fmla="*/ 3897 w 10000"/>
                  <a:gd name="connsiteY0" fmla="*/ 2377 h 9913"/>
                  <a:gd name="connsiteX1" fmla="*/ 4007 w 10000"/>
                  <a:gd name="connsiteY1" fmla="*/ 2133 h 9913"/>
                  <a:gd name="connsiteX2" fmla="*/ 5414 w 10000"/>
                  <a:gd name="connsiteY2" fmla="*/ 39 h 9913"/>
                  <a:gd name="connsiteX3" fmla="*/ 8941 w 10000"/>
                  <a:gd name="connsiteY3" fmla="*/ 4189 h 9913"/>
                  <a:gd name="connsiteX4" fmla="*/ 9870 w 10000"/>
                  <a:gd name="connsiteY4" fmla="*/ 6026 h 9913"/>
                  <a:gd name="connsiteX5" fmla="*/ 10000 w 10000"/>
                  <a:gd name="connsiteY5" fmla="*/ 6541 h 9913"/>
                  <a:gd name="connsiteX6" fmla="*/ 9244 w 10000"/>
                  <a:gd name="connsiteY6" fmla="*/ 7274 h 9913"/>
                  <a:gd name="connsiteX7" fmla="*/ 7687 w 10000"/>
                  <a:gd name="connsiteY7" fmla="*/ 8103 h 9913"/>
                  <a:gd name="connsiteX8" fmla="*/ 5632 w 10000"/>
                  <a:gd name="connsiteY8" fmla="*/ 9111 h 9913"/>
                  <a:gd name="connsiteX9" fmla="*/ 4832 w 10000"/>
                  <a:gd name="connsiteY9" fmla="*/ 9507 h 9913"/>
                  <a:gd name="connsiteX10" fmla="*/ 3988 w 10000"/>
                  <a:gd name="connsiteY10" fmla="*/ 9764 h 9913"/>
                  <a:gd name="connsiteX11" fmla="*/ 2904 w 10000"/>
                  <a:gd name="connsiteY11" fmla="*/ 9759 h 9913"/>
                  <a:gd name="connsiteX12" fmla="*/ 1759 w 10000"/>
                  <a:gd name="connsiteY12" fmla="*/ 9748 h 9913"/>
                  <a:gd name="connsiteX13" fmla="*/ 502 w 10000"/>
                  <a:gd name="connsiteY13" fmla="*/ 9897 h 9913"/>
                  <a:gd name="connsiteX14" fmla="*/ 6 w 10000"/>
                  <a:gd name="connsiteY14" fmla="*/ 9210 h 9913"/>
                  <a:gd name="connsiteX15" fmla="*/ 224 w 10000"/>
                  <a:gd name="connsiteY15" fmla="*/ 8499 h 9913"/>
                  <a:gd name="connsiteX16" fmla="*/ 1873 w 10000"/>
                  <a:gd name="connsiteY16" fmla="*/ 6531 h 9913"/>
                  <a:gd name="connsiteX17" fmla="*/ 2419 w 10000"/>
                  <a:gd name="connsiteY17" fmla="*/ 6379 h 9913"/>
                  <a:gd name="connsiteX18" fmla="*/ 2926 w 10000"/>
                  <a:gd name="connsiteY18" fmla="*/ 5956 h 9913"/>
                  <a:gd name="connsiteX19" fmla="*/ 2948 w 10000"/>
                  <a:gd name="connsiteY19" fmla="*/ 5129 h 9913"/>
                  <a:gd name="connsiteX20" fmla="*/ 2231 w 10000"/>
                  <a:gd name="connsiteY20" fmla="*/ 4520 h 9913"/>
                  <a:gd name="connsiteX21" fmla="*/ 1625 w 10000"/>
                  <a:gd name="connsiteY21" fmla="*/ 4263 h 9913"/>
                  <a:gd name="connsiteX22" fmla="*/ 2060 w 10000"/>
                  <a:gd name="connsiteY22" fmla="*/ 3658 h 9913"/>
                  <a:gd name="connsiteX23" fmla="*/ 2970 w 10000"/>
                  <a:gd name="connsiteY23" fmla="*/ 3093 h 9913"/>
                  <a:gd name="connsiteX24" fmla="*/ 3897 w 10000"/>
                  <a:gd name="connsiteY24" fmla="*/ 2377 h 9913"/>
                  <a:gd name="connsiteX0" fmla="*/ 3897 w 10000"/>
                  <a:gd name="connsiteY0" fmla="*/ 2398 h 10001"/>
                  <a:gd name="connsiteX1" fmla="*/ 4007 w 10000"/>
                  <a:gd name="connsiteY1" fmla="*/ 2152 h 10001"/>
                  <a:gd name="connsiteX2" fmla="*/ 5414 w 10000"/>
                  <a:gd name="connsiteY2" fmla="*/ 39 h 10001"/>
                  <a:gd name="connsiteX3" fmla="*/ 8941 w 10000"/>
                  <a:gd name="connsiteY3" fmla="*/ 4226 h 10001"/>
                  <a:gd name="connsiteX4" fmla="*/ 9870 w 10000"/>
                  <a:gd name="connsiteY4" fmla="*/ 6079 h 10001"/>
                  <a:gd name="connsiteX5" fmla="*/ 10000 w 10000"/>
                  <a:gd name="connsiteY5" fmla="*/ 6598 h 10001"/>
                  <a:gd name="connsiteX6" fmla="*/ 9244 w 10000"/>
                  <a:gd name="connsiteY6" fmla="*/ 7338 h 10001"/>
                  <a:gd name="connsiteX7" fmla="*/ 7687 w 10000"/>
                  <a:gd name="connsiteY7" fmla="*/ 8174 h 10001"/>
                  <a:gd name="connsiteX8" fmla="*/ 5632 w 10000"/>
                  <a:gd name="connsiteY8" fmla="*/ 9191 h 10001"/>
                  <a:gd name="connsiteX9" fmla="*/ 4832 w 10000"/>
                  <a:gd name="connsiteY9" fmla="*/ 9590 h 10001"/>
                  <a:gd name="connsiteX10" fmla="*/ 3988 w 10000"/>
                  <a:gd name="connsiteY10" fmla="*/ 9850 h 10001"/>
                  <a:gd name="connsiteX11" fmla="*/ 2904 w 10000"/>
                  <a:gd name="connsiteY11" fmla="*/ 9845 h 10001"/>
                  <a:gd name="connsiteX12" fmla="*/ 1759 w 10000"/>
                  <a:gd name="connsiteY12" fmla="*/ 9834 h 10001"/>
                  <a:gd name="connsiteX13" fmla="*/ 502 w 10000"/>
                  <a:gd name="connsiteY13" fmla="*/ 9984 h 10001"/>
                  <a:gd name="connsiteX14" fmla="*/ 6 w 10000"/>
                  <a:gd name="connsiteY14" fmla="*/ 9291 h 10001"/>
                  <a:gd name="connsiteX15" fmla="*/ 224 w 10000"/>
                  <a:gd name="connsiteY15" fmla="*/ 8574 h 10001"/>
                  <a:gd name="connsiteX16" fmla="*/ 1873 w 10000"/>
                  <a:gd name="connsiteY16" fmla="*/ 6588 h 10001"/>
                  <a:gd name="connsiteX17" fmla="*/ 2419 w 10000"/>
                  <a:gd name="connsiteY17" fmla="*/ 6435 h 10001"/>
                  <a:gd name="connsiteX18" fmla="*/ 2926 w 10000"/>
                  <a:gd name="connsiteY18" fmla="*/ 6008 h 10001"/>
                  <a:gd name="connsiteX19" fmla="*/ 2948 w 10000"/>
                  <a:gd name="connsiteY19" fmla="*/ 5174 h 10001"/>
                  <a:gd name="connsiteX20" fmla="*/ 2231 w 10000"/>
                  <a:gd name="connsiteY20" fmla="*/ 4560 h 10001"/>
                  <a:gd name="connsiteX21" fmla="*/ 1625 w 10000"/>
                  <a:gd name="connsiteY21" fmla="*/ 4300 h 10001"/>
                  <a:gd name="connsiteX22" fmla="*/ 2060 w 10000"/>
                  <a:gd name="connsiteY22" fmla="*/ 3690 h 10001"/>
                  <a:gd name="connsiteX23" fmla="*/ 2970 w 10000"/>
                  <a:gd name="connsiteY23" fmla="*/ 3120 h 10001"/>
                  <a:gd name="connsiteX24" fmla="*/ 3897 w 10000"/>
                  <a:gd name="connsiteY24" fmla="*/ 2398 h 10001"/>
                  <a:gd name="connsiteX0" fmla="*/ 3897 w 10000"/>
                  <a:gd name="connsiteY0" fmla="*/ 2398 h 10001"/>
                  <a:gd name="connsiteX1" fmla="*/ 4007 w 10000"/>
                  <a:gd name="connsiteY1" fmla="*/ 2152 h 10001"/>
                  <a:gd name="connsiteX2" fmla="*/ 5414 w 10000"/>
                  <a:gd name="connsiteY2" fmla="*/ 39 h 10001"/>
                  <a:gd name="connsiteX3" fmla="*/ 8941 w 10000"/>
                  <a:gd name="connsiteY3" fmla="*/ 4226 h 10001"/>
                  <a:gd name="connsiteX4" fmla="*/ 9870 w 10000"/>
                  <a:gd name="connsiteY4" fmla="*/ 6079 h 10001"/>
                  <a:gd name="connsiteX5" fmla="*/ 10000 w 10000"/>
                  <a:gd name="connsiteY5" fmla="*/ 6598 h 10001"/>
                  <a:gd name="connsiteX6" fmla="*/ 9244 w 10000"/>
                  <a:gd name="connsiteY6" fmla="*/ 7338 h 10001"/>
                  <a:gd name="connsiteX7" fmla="*/ 7687 w 10000"/>
                  <a:gd name="connsiteY7" fmla="*/ 8174 h 10001"/>
                  <a:gd name="connsiteX8" fmla="*/ 5632 w 10000"/>
                  <a:gd name="connsiteY8" fmla="*/ 9191 h 10001"/>
                  <a:gd name="connsiteX9" fmla="*/ 4832 w 10000"/>
                  <a:gd name="connsiteY9" fmla="*/ 9590 h 10001"/>
                  <a:gd name="connsiteX10" fmla="*/ 3988 w 10000"/>
                  <a:gd name="connsiteY10" fmla="*/ 9850 h 10001"/>
                  <a:gd name="connsiteX11" fmla="*/ 2904 w 10000"/>
                  <a:gd name="connsiteY11" fmla="*/ 9845 h 10001"/>
                  <a:gd name="connsiteX12" fmla="*/ 1759 w 10000"/>
                  <a:gd name="connsiteY12" fmla="*/ 9834 h 10001"/>
                  <a:gd name="connsiteX13" fmla="*/ 502 w 10000"/>
                  <a:gd name="connsiteY13" fmla="*/ 9984 h 10001"/>
                  <a:gd name="connsiteX14" fmla="*/ 6 w 10000"/>
                  <a:gd name="connsiteY14" fmla="*/ 9291 h 10001"/>
                  <a:gd name="connsiteX15" fmla="*/ 224 w 10000"/>
                  <a:gd name="connsiteY15" fmla="*/ 8574 h 10001"/>
                  <a:gd name="connsiteX16" fmla="*/ 1873 w 10000"/>
                  <a:gd name="connsiteY16" fmla="*/ 6588 h 10001"/>
                  <a:gd name="connsiteX17" fmla="*/ 2419 w 10000"/>
                  <a:gd name="connsiteY17" fmla="*/ 6435 h 10001"/>
                  <a:gd name="connsiteX18" fmla="*/ 2926 w 10000"/>
                  <a:gd name="connsiteY18" fmla="*/ 6008 h 10001"/>
                  <a:gd name="connsiteX19" fmla="*/ 2948 w 10000"/>
                  <a:gd name="connsiteY19" fmla="*/ 5174 h 10001"/>
                  <a:gd name="connsiteX20" fmla="*/ 2231 w 10000"/>
                  <a:gd name="connsiteY20" fmla="*/ 4560 h 10001"/>
                  <a:gd name="connsiteX21" fmla="*/ 1625 w 10000"/>
                  <a:gd name="connsiteY21" fmla="*/ 4300 h 10001"/>
                  <a:gd name="connsiteX22" fmla="*/ 2060 w 10000"/>
                  <a:gd name="connsiteY22" fmla="*/ 3690 h 10001"/>
                  <a:gd name="connsiteX23" fmla="*/ 2970 w 10000"/>
                  <a:gd name="connsiteY23" fmla="*/ 3120 h 10001"/>
                  <a:gd name="connsiteX24" fmla="*/ 3897 w 10000"/>
                  <a:gd name="connsiteY24" fmla="*/ 2398 h 10001"/>
                  <a:gd name="connsiteX0" fmla="*/ 3894 w 9997"/>
                  <a:gd name="connsiteY0" fmla="*/ 2398 h 9851"/>
                  <a:gd name="connsiteX1" fmla="*/ 4004 w 9997"/>
                  <a:gd name="connsiteY1" fmla="*/ 2152 h 9851"/>
                  <a:gd name="connsiteX2" fmla="*/ 5411 w 9997"/>
                  <a:gd name="connsiteY2" fmla="*/ 39 h 9851"/>
                  <a:gd name="connsiteX3" fmla="*/ 8938 w 9997"/>
                  <a:gd name="connsiteY3" fmla="*/ 4226 h 9851"/>
                  <a:gd name="connsiteX4" fmla="*/ 9867 w 9997"/>
                  <a:gd name="connsiteY4" fmla="*/ 6079 h 9851"/>
                  <a:gd name="connsiteX5" fmla="*/ 9997 w 9997"/>
                  <a:gd name="connsiteY5" fmla="*/ 6598 h 9851"/>
                  <a:gd name="connsiteX6" fmla="*/ 9241 w 9997"/>
                  <a:gd name="connsiteY6" fmla="*/ 7338 h 9851"/>
                  <a:gd name="connsiteX7" fmla="*/ 7684 w 9997"/>
                  <a:gd name="connsiteY7" fmla="*/ 8174 h 9851"/>
                  <a:gd name="connsiteX8" fmla="*/ 5629 w 9997"/>
                  <a:gd name="connsiteY8" fmla="*/ 9191 h 9851"/>
                  <a:gd name="connsiteX9" fmla="*/ 4829 w 9997"/>
                  <a:gd name="connsiteY9" fmla="*/ 9590 h 9851"/>
                  <a:gd name="connsiteX10" fmla="*/ 3985 w 9997"/>
                  <a:gd name="connsiteY10" fmla="*/ 9850 h 9851"/>
                  <a:gd name="connsiteX11" fmla="*/ 2901 w 9997"/>
                  <a:gd name="connsiteY11" fmla="*/ 9845 h 9851"/>
                  <a:gd name="connsiteX12" fmla="*/ 1756 w 9997"/>
                  <a:gd name="connsiteY12" fmla="*/ 9834 h 9851"/>
                  <a:gd name="connsiteX13" fmla="*/ 328 w 9997"/>
                  <a:gd name="connsiteY13" fmla="*/ 9811 h 9851"/>
                  <a:gd name="connsiteX14" fmla="*/ 3 w 9997"/>
                  <a:gd name="connsiteY14" fmla="*/ 9291 h 9851"/>
                  <a:gd name="connsiteX15" fmla="*/ 221 w 9997"/>
                  <a:gd name="connsiteY15" fmla="*/ 8574 h 9851"/>
                  <a:gd name="connsiteX16" fmla="*/ 1870 w 9997"/>
                  <a:gd name="connsiteY16" fmla="*/ 6588 h 9851"/>
                  <a:gd name="connsiteX17" fmla="*/ 2416 w 9997"/>
                  <a:gd name="connsiteY17" fmla="*/ 6435 h 9851"/>
                  <a:gd name="connsiteX18" fmla="*/ 2923 w 9997"/>
                  <a:gd name="connsiteY18" fmla="*/ 6008 h 9851"/>
                  <a:gd name="connsiteX19" fmla="*/ 2945 w 9997"/>
                  <a:gd name="connsiteY19" fmla="*/ 5174 h 9851"/>
                  <a:gd name="connsiteX20" fmla="*/ 2228 w 9997"/>
                  <a:gd name="connsiteY20" fmla="*/ 4560 h 9851"/>
                  <a:gd name="connsiteX21" fmla="*/ 1622 w 9997"/>
                  <a:gd name="connsiteY21" fmla="*/ 4300 h 9851"/>
                  <a:gd name="connsiteX22" fmla="*/ 2057 w 9997"/>
                  <a:gd name="connsiteY22" fmla="*/ 3690 h 9851"/>
                  <a:gd name="connsiteX23" fmla="*/ 2967 w 9997"/>
                  <a:gd name="connsiteY23" fmla="*/ 3120 h 9851"/>
                  <a:gd name="connsiteX24" fmla="*/ 3894 w 9997"/>
                  <a:gd name="connsiteY24" fmla="*/ 2398 h 9851"/>
                  <a:gd name="connsiteX0" fmla="*/ 3930 w 10035"/>
                  <a:gd name="connsiteY0" fmla="*/ 2434 h 10000"/>
                  <a:gd name="connsiteX1" fmla="*/ 4040 w 10035"/>
                  <a:gd name="connsiteY1" fmla="*/ 2185 h 10000"/>
                  <a:gd name="connsiteX2" fmla="*/ 5448 w 10035"/>
                  <a:gd name="connsiteY2" fmla="*/ 40 h 10000"/>
                  <a:gd name="connsiteX3" fmla="*/ 8976 w 10035"/>
                  <a:gd name="connsiteY3" fmla="*/ 4290 h 10000"/>
                  <a:gd name="connsiteX4" fmla="*/ 9905 w 10035"/>
                  <a:gd name="connsiteY4" fmla="*/ 6171 h 10000"/>
                  <a:gd name="connsiteX5" fmla="*/ 10035 w 10035"/>
                  <a:gd name="connsiteY5" fmla="*/ 6698 h 10000"/>
                  <a:gd name="connsiteX6" fmla="*/ 9279 w 10035"/>
                  <a:gd name="connsiteY6" fmla="*/ 7449 h 10000"/>
                  <a:gd name="connsiteX7" fmla="*/ 7721 w 10035"/>
                  <a:gd name="connsiteY7" fmla="*/ 8298 h 10000"/>
                  <a:gd name="connsiteX8" fmla="*/ 5666 w 10035"/>
                  <a:gd name="connsiteY8" fmla="*/ 9330 h 10000"/>
                  <a:gd name="connsiteX9" fmla="*/ 4865 w 10035"/>
                  <a:gd name="connsiteY9" fmla="*/ 9735 h 10000"/>
                  <a:gd name="connsiteX10" fmla="*/ 4021 w 10035"/>
                  <a:gd name="connsiteY10" fmla="*/ 9999 h 10000"/>
                  <a:gd name="connsiteX11" fmla="*/ 2937 w 10035"/>
                  <a:gd name="connsiteY11" fmla="*/ 9994 h 10000"/>
                  <a:gd name="connsiteX12" fmla="*/ 1792 w 10035"/>
                  <a:gd name="connsiteY12" fmla="*/ 9983 h 10000"/>
                  <a:gd name="connsiteX13" fmla="*/ 363 w 10035"/>
                  <a:gd name="connsiteY13" fmla="*/ 9959 h 10000"/>
                  <a:gd name="connsiteX14" fmla="*/ 38 w 10035"/>
                  <a:gd name="connsiteY14" fmla="*/ 9432 h 10000"/>
                  <a:gd name="connsiteX15" fmla="*/ 256 w 10035"/>
                  <a:gd name="connsiteY15" fmla="*/ 8704 h 10000"/>
                  <a:gd name="connsiteX16" fmla="*/ 1906 w 10035"/>
                  <a:gd name="connsiteY16" fmla="*/ 6688 h 10000"/>
                  <a:gd name="connsiteX17" fmla="*/ 2452 w 10035"/>
                  <a:gd name="connsiteY17" fmla="*/ 6532 h 10000"/>
                  <a:gd name="connsiteX18" fmla="*/ 2959 w 10035"/>
                  <a:gd name="connsiteY18" fmla="*/ 6099 h 10000"/>
                  <a:gd name="connsiteX19" fmla="*/ 2981 w 10035"/>
                  <a:gd name="connsiteY19" fmla="*/ 5252 h 10000"/>
                  <a:gd name="connsiteX20" fmla="*/ 2264 w 10035"/>
                  <a:gd name="connsiteY20" fmla="*/ 4629 h 10000"/>
                  <a:gd name="connsiteX21" fmla="*/ 1657 w 10035"/>
                  <a:gd name="connsiteY21" fmla="*/ 4365 h 10000"/>
                  <a:gd name="connsiteX22" fmla="*/ 2093 w 10035"/>
                  <a:gd name="connsiteY22" fmla="*/ 3746 h 10000"/>
                  <a:gd name="connsiteX23" fmla="*/ 3003 w 10035"/>
                  <a:gd name="connsiteY23" fmla="*/ 3167 h 10000"/>
                  <a:gd name="connsiteX24" fmla="*/ 3930 w 10035"/>
                  <a:gd name="connsiteY24" fmla="*/ 2434 h 10000"/>
                  <a:gd name="connsiteX0" fmla="*/ 3930 w 10035"/>
                  <a:gd name="connsiteY0" fmla="*/ 2434 h 10000"/>
                  <a:gd name="connsiteX1" fmla="*/ 4040 w 10035"/>
                  <a:gd name="connsiteY1" fmla="*/ 2185 h 10000"/>
                  <a:gd name="connsiteX2" fmla="*/ 5448 w 10035"/>
                  <a:gd name="connsiteY2" fmla="*/ 40 h 10000"/>
                  <a:gd name="connsiteX3" fmla="*/ 8976 w 10035"/>
                  <a:gd name="connsiteY3" fmla="*/ 4290 h 10000"/>
                  <a:gd name="connsiteX4" fmla="*/ 9905 w 10035"/>
                  <a:gd name="connsiteY4" fmla="*/ 6171 h 10000"/>
                  <a:gd name="connsiteX5" fmla="*/ 10035 w 10035"/>
                  <a:gd name="connsiteY5" fmla="*/ 6698 h 10000"/>
                  <a:gd name="connsiteX6" fmla="*/ 9279 w 10035"/>
                  <a:gd name="connsiteY6" fmla="*/ 7449 h 10000"/>
                  <a:gd name="connsiteX7" fmla="*/ 7721 w 10035"/>
                  <a:gd name="connsiteY7" fmla="*/ 8298 h 10000"/>
                  <a:gd name="connsiteX8" fmla="*/ 5666 w 10035"/>
                  <a:gd name="connsiteY8" fmla="*/ 9330 h 10000"/>
                  <a:gd name="connsiteX9" fmla="*/ 4865 w 10035"/>
                  <a:gd name="connsiteY9" fmla="*/ 9735 h 10000"/>
                  <a:gd name="connsiteX10" fmla="*/ 4021 w 10035"/>
                  <a:gd name="connsiteY10" fmla="*/ 9999 h 10000"/>
                  <a:gd name="connsiteX11" fmla="*/ 2937 w 10035"/>
                  <a:gd name="connsiteY11" fmla="*/ 9994 h 10000"/>
                  <a:gd name="connsiteX12" fmla="*/ 1792 w 10035"/>
                  <a:gd name="connsiteY12" fmla="*/ 9983 h 10000"/>
                  <a:gd name="connsiteX13" fmla="*/ 363 w 10035"/>
                  <a:gd name="connsiteY13" fmla="*/ 9959 h 10000"/>
                  <a:gd name="connsiteX14" fmla="*/ 38 w 10035"/>
                  <a:gd name="connsiteY14" fmla="*/ 9432 h 10000"/>
                  <a:gd name="connsiteX15" fmla="*/ 256 w 10035"/>
                  <a:gd name="connsiteY15" fmla="*/ 8704 h 10000"/>
                  <a:gd name="connsiteX16" fmla="*/ 1906 w 10035"/>
                  <a:gd name="connsiteY16" fmla="*/ 6688 h 10000"/>
                  <a:gd name="connsiteX17" fmla="*/ 2452 w 10035"/>
                  <a:gd name="connsiteY17" fmla="*/ 6532 h 10000"/>
                  <a:gd name="connsiteX18" fmla="*/ 2959 w 10035"/>
                  <a:gd name="connsiteY18" fmla="*/ 6099 h 10000"/>
                  <a:gd name="connsiteX19" fmla="*/ 2981 w 10035"/>
                  <a:gd name="connsiteY19" fmla="*/ 5252 h 10000"/>
                  <a:gd name="connsiteX20" fmla="*/ 2264 w 10035"/>
                  <a:gd name="connsiteY20" fmla="*/ 4629 h 10000"/>
                  <a:gd name="connsiteX21" fmla="*/ 1657 w 10035"/>
                  <a:gd name="connsiteY21" fmla="*/ 4365 h 10000"/>
                  <a:gd name="connsiteX22" fmla="*/ 2093 w 10035"/>
                  <a:gd name="connsiteY22" fmla="*/ 3746 h 10000"/>
                  <a:gd name="connsiteX23" fmla="*/ 3003 w 10035"/>
                  <a:gd name="connsiteY23" fmla="*/ 3167 h 10000"/>
                  <a:gd name="connsiteX24" fmla="*/ 3930 w 10035"/>
                  <a:gd name="connsiteY24" fmla="*/ 2434 h 10000"/>
                  <a:gd name="connsiteX0" fmla="*/ 3953 w 10058"/>
                  <a:gd name="connsiteY0" fmla="*/ 2434 h 10000"/>
                  <a:gd name="connsiteX1" fmla="*/ 4063 w 10058"/>
                  <a:gd name="connsiteY1" fmla="*/ 2185 h 10000"/>
                  <a:gd name="connsiteX2" fmla="*/ 5471 w 10058"/>
                  <a:gd name="connsiteY2" fmla="*/ 40 h 10000"/>
                  <a:gd name="connsiteX3" fmla="*/ 8999 w 10058"/>
                  <a:gd name="connsiteY3" fmla="*/ 4290 h 10000"/>
                  <a:gd name="connsiteX4" fmla="*/ 9928 w 10058"/>
                  <a:gd name="connsiteY4" fmla="*/ 6171 h 10000"/>
                  <a:gd name="connsiteX5" fmla="*/ 10058 w 10058"/>
                  <a:gd name="connsiteY5" fmla="*/ 6698 h 10000"/>
                  <a:gd name="connsiteX6" fmla="*/ 9302 w 10058"/>
                  <a:gd name="connsiteY6" fmla="*/ 7449 h 10000"/>
                  <a:gd name="connsiteX7" fmla="*/ 7744 w 10058"/>
                  <a:gd name="connsiteY7" fmla="*/ 8298 h 10000"/>
                  <a:gd name="connsiteX8" fmla="*/ 5689 w 10058"/>
                  <a:gd name="connsiteY8" fmla="*/ 9330 h 10000"/>
                  <a:gd name="connsiteX9" fmla="*/ 4888 w 10058"/>
                  <a:gd name="connsiteY9" fmla="*/ 9735 h 10000"/>
                  <a:gd name="connsiteX10" fmla="*/ 4044 w 10058"/>
                  <a:gd name="connsiteY10" fmla="*/ 9999 h 10000"/>
                  <a:gd name="connsiteX11" fmla="*/ 2960 w 10058"/>
                  <a:gd name="connsiteY11" fmla="*/ 9994 h 10000"/>
                  <a:gd name="connsiteX12" fmla="*/ 1815 w 10058"/>
                  <a:gd name="connsiteY12" fmla="*/ 9983 h 10000"/>
                  <a:gd name="connsiteX13" fmla="*/ 386 w 10058"/>
                  <a:gd name="connsiteY13" fmla="*/ 9959 h 10000"/>
                  <a:gd name="connsiteX14" fmla="*/ 61 w 10058"/>
                  <a:gd name="connsiteY14" fmla="*/ 9432 h 10000"/>
                  <a:gd name="connsiteX15" fmla="*/ 279 w 10058"/>
                  <a:gd name="connsiteY15" fmla="*/ 8704 h 10000"/>
                  <a:gd name="connsiteX16" fmla="*/ 1929 w 10058"/>
                  <a:gd name="connsiteY16" fmla="*/ 6688 h 10000"/>
                  <a:gd name="connsiteX17" fmla="*/ 2475 w 10058"/>
                  <a:gd name="connsiteY17" fmla="*/ 6532 h 10000"/>
                  <a:gd name="connsiteX18" fmla="*/ 2982 w 10058"/>
                  <a:gd name="connsiteY18" fmla="*/ 6099 h 10000"/>
                  <a:gd name="connsiteX19" fmla="*/ 3004 w 10058"/>
                  <a:gd name="connsiteY19" fmla="*/ 5252 h 10000"/>
                  <a:gd name="connsiteX20" fmla="*/ 2287 w 10058"/>
                  <a:gd name="connsiteY20" fmla="*/ 4629 h 10000"/>
                  <a:gd name="connsiteX21" fmla="*/ 1680 w 10058"/>
                  <a:gd name="connsiteY21" fmla="*/ 4365 h 10000"/>
                  <a:gd name="connsiteX22" fmla="*/ 2116 w 10058"/>
                  <a:gd name="connsiteY22" fmla="*/ 3746 h 10000"/>
                  <a:gd name="connsiteX23" fmla="*/ 3026 w 10058"/>
                  <a:gd name="connsiteY23" fmla="*/ 3167 h 10000"/>
                  <a:gd name="connsiteX24" fmla="*/ 3953 w 10058"/>
                  <a:gd name="connsiteY24" fmla="*/ 2434 h 10000"/>
                  <a:gd name="connsiteX0" fmla="*/ 3928 w 10033"/>
                  <a:gd name="connsiteY0" fmla="*/ 2434 h 10005"/>
                  <a:gd name="connsiteX1" fmla="*/ 4038 w 10033"/>
                  <a:gd name="connsiteY1" fmla="*/ 2185 h 10005"/>
                  <a:gd name="connsiteX2" fmla="*/ 5446 w 10033"/>
                  <a:gd name="connsiteY2" fmla="*/ 40 h 10005"/>
                  <a:gd name="connsiteX3" fmla="*/ 8974 w 10033"/>
                  <a:gd name="connsiteY3" fmla="*/ 4290 h 10005"/>
                  <a:gd name="connsiteX4" fmla="*/ 9903 w 10033"/>
                  <a:gd name="connsiteY4" fmla="*/ 6171 h 10005"/>
                  <a:gd name="connsiteX5" fmla="*/ 10033 w 10033"/>
                  <a:gd name="connsiteY5" fmla="*/ 6698 h 10005"/>
                  <a:gd name="connsiteX6" fmla="*/ 9277 w 10033"/>
                  <a:gd name="connsiteY6" fmla="*/ 7449 h 10005"/>
                  <a:gd name="connsiteX7" fmla="*/ 7719 w 10033"/>
                  <a:gd name="connsiteY7" fmla="*/ 8298 h 10005"/>
                  <a:gd name="connsiteX8" fmla="*/ 5664 w 10033"/>
                  <a:gd name="connsiteY8" fmla="*/ 9330 h 10005"/>
                  <a:gd name="connsiteX9" fmla="*/ 4863 w 10033"/>
                  <a:gd name="connsiteY9" fmla="*/ 9735 h 10005"/>
                  <a:gd name="connsiteX10" fmla="*/ 4019 w 10033"/>
                  <a:gd name="connsiteY10" fmla="*/ 9999 h 10005"/>
                  <a:gd name="connsiteX11" fmla="*/ 2935 w 10033"/>
                  <a:gd name="connsiteY11" fmla="*/ 9994 h 10005"/>
                  <a:gd name="connsiteX12" fmla="*/ 1790 w 10033"/>
                  <a:gd name="connsiteY12" fmla="*/ 9983 h 10005"/>
                  <a:gd name="connsiteX13" fmla="*/ 361 w 10033"/>
                  <a:gd name="connsiteY13" fmla="*/ 9959 h 10005"/>
                  <a:gd name="connsiteX14" fmla="*/ 8 w 10033"/>
                  <a:gd name="connsiteY14" fmla="*/ 9432 h 10005"/>
                  <a:gd name="connsiteX15" fmla="*/ 254 w 10033"/>
                  <a:gd name="connsiteY15" fmla="*/ 8704 h 10005"/>
                  <a:gd name="connsiteX16" fmla="*/ 1904 w 10033"/>
                  <a:gd name="connsiteY16" fmla="*/ 6688 h 10005"/>
                  <a:gd name="connsiteX17" fmla="*/ 2450 w 10033"/>
                  <a:gd name="connsiteY17" fmla="*/ 6532 h 10005"/>
                  <a:gd name="connsiteX18" fmla="*/ 2957 w 10033"/>
                  <a:gd name="connsiteY18" fmla="*/ 6099 h 10005"/>
                  <a:gd name="connsiteX19" fmla="*/ 2979 w 10033"/>
                  <a:gd name="connsiteY19" fmla="*/ 5252 h 10005"/>
                  <a:gd name="connsiteX20" fmla="*/ 2262 w 10033"/>
                  <a:gd name="connsiteY20" fmla="*/ 4629 h 10005"/>
                  <a:gd name="connsiteX21" fmla="*/ 1655 w 10033"/>
                  <a:gd name="connsiteY21" fmla="*/ 4365 h 10005"/>
                  <a:gd name="connsiteX22" fmla="*/ 2091 w 10033"/>
                  <a:gd name="connsiteY22" fmla="*/ 3746 h 10005"/>
                  <a:gd name="connsiteX23" fmla="*/ 3001 w 10033"/>
                  <a:gd name="connsiteY23" fmla="*/ 3167 h 10005"/>
                  <a:gd name="connsiteX24" fmla="*/ 3928 w 10033"/>
                  <a:gd name="connsiteY24" fmla="*/ 2434 h 10005"/>
                  <a:gd name="connsiteX0" fmla="*/ 3928 w 10033"/>
                  <a:gd name="connsiteY0" fmla="*/ 2434 h 10024"/>
                  <a:gd name="connsiteX1" fmla="*/ 4038 w 10033"/>
                  <a:gd name="connsiteY1" fmla="*/ 2185 h 10024"/>
                  <a:gd name="connsiteX2" fmla="*/ 5446 w 10033"/>
                  <a:gd name="connsiteY2" fmla="*/ 40 h 10024"/>
                  <a:gd name="connsiteX3" fmla="*/ 8974 w 10033"/>
                  <a:gd name="connsiteY3" fmla="*/ 4290 h 10024"/>
                  <a:gd name="connsiteX4" fmla="*/ 9903 w 10033"/>
                  <a:gd name="connsiteY4" fmla="*/ 6171 h 10024"/>
                  <a:gd name="connsiteX5" fmla="*/ 10033 w 10033"/>
                  <a:gd name="connsiteY5" fmla="*/ 6698 h 10024"/>
                  <a:gd name="connsiteX6" fmla="*/ 9277 w 10033"/>
                  <a:gd name="connsiteY6" fmla="*/ 7449 h 10024"/>
                  <a:gd name="connsiteX7" fmla="*/ 7719 w 10033"/>
                  <a:gd name="connsiteY7" fmla="*/ 8298 h 10024"/>
                  <a:gd name="connsiteX8" fmla="*/ 5664 w 10033"/>
                  <a:gd name="connsiteY8" fmla="*/ 9330 h 10024"/>
                  <a:gd name="connsiteX9" fmla="*/ 4863 w 10033"/>
                  <a:gd name="connsiteY9" fmla="*/ 9735 h 10024"/>
                  <a:gd name="connsiteX10" fmla="*/ 4019 w 10033"/>
                  <a:gd name="connsiteY10" fmla="*/ 9999 h 10024"/>
                  <a:gd name="connsiteX11" fmla="*/ 2935 w 10033"/>
                  <a:gd name="connsiteY11" fmla="*/ 9994 h 10024"/>
                  <a:gd name="connsiteX12" fmla="*/ 1790 w 10033"/>
                  <a:gd name="connsiteY12" fmla="*/ 10019 h 10024"/>
                  <a:gd name="connsiteX13" fmla="*/ 361 w 10033"/>
                  <a:gd name="connsiteY13" fmla="*/ 9959 h 10024"/>
                  <a:gd name="connsiteX14" fmla="*/ 8 w 10033"/>
                  <a:gd name="connsiteY14" fmla="*/ 9432 h 10024"/>
                  <a:gd name="connsiteX15" fmla="*/ 254 w 10033"/>
                  <a:gd name="connsiteY15" fmla="*/ 8704 h 10024"/>
                  <a:gd name="connsiteX16" fmla="*/ 1904 w 10033"/>
                  <a:gd name="connsiteY16" fmla="*/ 6688 h 10024"/>
                  <a:gd name="connsiteX17" fmla="*/ 2450 w 10033"/>
                  <a:gd name="connsiteY17" fmla="*/ 6532 h 10024"/>
                  <a:gd name="connsiteX18" fmla="*/ 2957 w 10033"/>
                  <a:gd name="connsiteY18" fmla="*/ 6099 h 10024"/>
                  <a:gd name="connsiteX19" fmla="*/ 2979 w 10033"/>
                  <a:gd name="connsiteY19" fmla="*/ 5252 h 10024"/>
                  <a:gd name="connsiteX20" fmla="*/ 2262 w 10033"/>
                  <a:gd name="connsiteY20" fmla="*/ 4629 h 10024"/>
                  <a:gd name="connsiteX21" fmla="*/ 1655 w 10033"/>
                  <a:gd name="connsiteY21" fmla="*/ 4365 h 10024"/>
                  <a:gd name="connsiteX22" fmla="*/ 2091 w 10033"/>
                  <a:gd name="connsiteY22" fmla="*/ 3746 h 10024"/>
                  <a:gd name="connsiteX23" fmla="*/ 3001 w 10033"/>
                  <a:gd name="connsiteY23" fmla="*/ 3167 h 10024"/>
                  <a:gd name="connsiteX24" fmla="*/ 3928 w 10033"/>
                  <a:gd name="connsiteY24" fmla="*/ 2434 h 10024"/>
                  <a:gd name="connsiteX0" fmla="*/ 3928 w 10033"/>
                  <a:gd name="connsiteY0" fmla="*/ 2434 h 10025"/>
                  <a:gd name="connsiteX1" fmla="*/ 4038 w 10033"/>
                  <a:gd name="connsiteY1" fmla="*/ 2185 h 10025"/>
                  <a:gd name="connsiteX2" fmla="*/ 5446 w 10033"/>
                  <a:gd name="connsiteY2" fmla="*/ 40 h 10025"/>
                  <a:gd name="connsiteX3" fmla="*/ 8974 w 10033"/>
                  <a:gd name="connsiteY3" fmla="*/ 4290 h 10025"/>
                  <a:gd name="connsiteX4" fmla="*/ 9903 w 10033"/>
                  <a:gd name="connsiteY4" fmla="*/ 6171 h 10025"/>
                  <a:gd name="connsiteX5" fmla="*/ 10033 w 10033"/>
                  <a:gd name="connsiteY5" fmla="*/ 6698 h 10025"/>
                  <a:gd name="connsiteX6" fmla="*/ 9277 w 10033"/>
                  <a:gd name="connsiteY6" fmla="*/ 7449 h 10025"/>
                  <a:gd name="connsiteX7" fmla="*/ 7719 w 10033"/>
                  <a:gd name="connsiteY7" fmla="*/ 8298 h 10025"/>
                  <a:gd name="connsiteX8" fmla="*/ 5664 w 10033"/>
                  <a:gd name="connsiteY8" fmla="*/ 9330 h 10025"/>
                  <a:gd name="connsiteX9" fmla="*/ 4863 w 10033"/>
                  <a:gd name="connsiteY9" fmla="*/ 9735 h 10025"/>
                  <a:gd name="connsiteX10" fmla="*/ 4019 w 10033"/>
                  <a:gd name="connsiteY10" fmla="*/ 9999 h 10025"/>
                  <a:gd name="connsiteX11" fmla="*/ 2935 w 10033"/>
                  <a:gd name="connsiteY11" fmla="*/ 10015 h 10025"/>
                  <a:gd name="connsiteX12" fmla="*/ 1790 w 10033"/>
                  <a:gd name="connsiteY12" fmla="*/ 10019 h 10025"/>
                  <a:gd name="connsiteX13" fmla="*/ 361 w 10033"/>
                  <a:gd name="connsiteY13" fmla="*/ 9959 h 10025"/>
                  <a:gd name="connsiteX14" fmla="*/ 8 w 10033"/>
                  <a:gd name="connsiteY14" fmla="*/ 9432 h 10025"/>
                  <a:gd name="connsiteX15" fmla="*/ 254 w 10033"/>
                  <a:gd name="connsiteY15" fmla="*/ 8704 h 10025"/>
                  <a:gd name="connsiteX16" fmla="*/ 1904 w 10033"/>
                  <a:gd name="connsiteY16" fmla="*/ 6688 h 10025"/>
                  <a:gd name="connsiteX17" fmla="*/ 2450 w 10033"/>
                  <a:gd name="connsiteY17" fmla="*/ 6532 h 10025"/>
                  <a:gd name="connsiteX18" fmla="*/ 2957 w 10033"/>
                  <a:gd name="connsiteY18" fmla="*/ 6099 h 10025"/>
                  <a:gd name="connsiteX19" fmla="*/ 2979 w 10033"/>
                  <a:gd name="connsiteY19" fmla="*/ 5252 h 10025"/>
                  <a:gd name="connsiteX20" fmla="*/ 2262 w 10033"/>
                  <a:gd name="connsiteY20" fmla="*/ 4629 h 10025"/>
                  <a:gd name="connsiteX21" fmla="*/ 1655 w 10033"/>
                  <a:gd name="connsiteY21" fmla="*/ 4365 h 10025"/>
                  <a:gd name="connsiteX22" fmla="*/ 2091 w 10033"/>
                  <a:gd name="connsiteY22" fmla="*/ 3746 h 10025"/>
                  <a:gd name="connsiteX23" fmla="*/ 3001 w 10033"/>
                  <a:gd name="connsiteY23" fmla="*/ 3167 h 10025"/>
                  <a:gd name="connsiteX24" fmla="*/ 3928 w 10033"/>
                  <a:gd name="connsiteY24" fmla="*/ 2434 h 10025"/>
                  <a:gd name="connsiteX0" fmla="*/ 3928 w 9967"/>
                  <a:gd name="connsiteY0" fmla="*/ 2434 h 10025"/>
                  <a:gd name="connsiteX1" fmla="*/ 4038 w 9967"/>
                  <a:gd name="connsiteY1" fmla="*/ 2185 h 10025"/>
                  <a:gd name="connsiteX2" fmla="*/ 5446 w 9967"/>
                  <a:gd name="connsiteY2" fmla="*/ 40 h 10025"/>
                  <a:gd name="connsiteX3" fmla="*/ 8974 w 9967"/>
                  <a:gd name="connsiteY3" fmla="*/ 4290 h 10025"/>
                  <a:gd name="connsiteX4" fmla="*/ 9903 w 9967"/>
                  <a:gd name="connsiteY4" fmla="*/ 6171 h 10025"/>
                  <a:gd name="connsiteX5" fmla="*/ 9967 w 9967"/>
                  <a:gd name="connsiteY5" fmla="*/ 6729 h 10025"/>
                  <a:gd name="connsiteX6" fmla="*/ 9277 w 9967"/>
                  <a:gd name="connsiteY6" fmla="*/ 7449 h 10025"/>
                  <a:gd name="connsiteX7" fmla="*/ 7719 w 9967"/>
                  <a:gd name="connsiteY7" fmla="*/ 8298 h 10025"/>
                  <a:gd name="connsiteX8" fmla="*/ 5664 w 9967"/>
                  <a:gd name="connsiteY8" fmla="*/ 9330 h 10025"/>
                  <a:gd name="connsiteX9" fmla="*/ 4863 w 9967"/>
                  <a:gd name="connsiteY9" fmla="*/ 9735 h 10025"/>
                  <a:gd name="connsiteX10" fmla="*/ 4019 w 9967"/>
                  <a:gd name="connsiteY10" fmla="*/ 9999 h 10025"/>
                  <a:gd name="connsiteX11" fmla="*/ 2935 w 9967"/>
                  <a:gd name="connsiteY11" fmla="*/ 10015 h 10025"/>
                  <a:gd name="connsiteX12" fmla="*/ 1790 w 9967"/>
                  <a:gd name="connsiteY12" fmla="*/ 10019 h 10025"/>
                  <a:gd name="connsiteX13" fmla="*/ 361 w 9967"/>
                  <a:gd name="connsiteY13" fmla="*/ 9959 h 10025"/>
                  <a:gd name="connsiteX14" fmla="*/ 8 w 9967"/>
                  <a:gd name="connsiteY14" fmla="*/ 9432 h 10025"/>
                  <a:gd name="connsiteX15" fmla="*/ 254 w 9967"/>
                  <a:gd name="connsiteY15" fmla="*/ 8704 h 10025"/>
                  <a:gd name="connsiteX16" fmla="*/ 1904 w 9967"/>
                  <a:gd name="connsiteY16" fmla="*/ 6688 h 10025"/>
                  <a:gd name="connsiteX17" fmla="*/ 2450 w 9967"/>
                  <a:gd name="connsiteY17" fmla="*/ 6532 h 10025"/>
                  <a:gd name="connsiteX18" fmla="*/ 2957 w 9967"/>
                  <a:gd name="connsiteY18" fmla="*/ 6099 h 10025"/>
                  <a:gd name="connsiteX19" fmla="*/ 2979 w 9967"/>
                  <a:gd name="connsiteY19" fmla="*/ 5252 h 10025"/>
                  <a:gd name="connsiteX20" fmla="*/ 2262 w 9967"/>
                  <a:gd name="connsiteY20" fmla="*/ 4629 h 10025"/>
                  <a:gd name="connsiteX21" fmla="*/ 1655 w 9967"/>
                  <a:gd name="connsiteY21" fmla="*/ 4365 h 10025"/>
                  <a:gd name="connsiteX22" fmla="*/ 2091 w 9967"/>
                  <a:gd name="connsiteY22" fmla="*/ 3746 h 10025"/>
                  <a:gd name="connsiteX23" fmla="*/ 3001 w 9967"/>
                  <a:gd name="connsiteY23" fmla="*/ 3167 h 10025"/>
                  <a:gd name="connsiteX24" fmla="*/ 3928 w 9967"/>
                  <a:gd name="connsiteY24" fmla="*/ 2434 h 10025"/>
                  <a:gd name="connsiteX0" fmla="*/ 3941 w 9972"/>
                  <a:gd name="connsiteY0" fmla="*/ 2428 h 10000"/>
                  <a:gd name="connsiteX1" fmla="*/ 4051 w 9972"/>
                  <a:gd name="connsiteY1" fmla="*/ 2180 h 10000"/>
                  <a:gd name="connsiteX2" fmla="*/ 5464 w 9972"/>
                  <a:gd name="connsiteY2" fmla="*/ 40 h 10000"/>
                  <a:gd name="connsiteX3" fmla="*/ 9004 w 9972"/>
                  <a:gd name="connsiteY3" fmla="*/ 4279 h 10000"/>
                  <a:gd name="connsiteX4" fmla="*/ 9936 w 9972"/>
                  <a:gd name="connsiteY4" fmla="*/ 6156 h 10000"/>
                  <a:gd name="connsiteX5" fmla="*/ 9972 w 9972"/>
                  <a:gd name="connsiteY5" fmla="*/ 6758 h 10000"/>
                  <a:gd name="connsiteX6" fmla="*/ 9308 w 9972"/>
                  <a:gd name="connsiteY6" fmla="*/ 7430 h 10000"/>
                  <a:gd name="connsiteX7" fmla="*/ 7745 w 9972"/>
                  <a:gd name="connsiteY7" fmla="*/ 8277 h 10000"/>
                  <a:gd name="connsiteX8" fmla="*/ 5683 w 9972"/>
                  <a:gd name="connsiteY8" fmla="*/ 9307 h 10000"/>
                  <a:gd name="connsiteX9" fmla="*/ 4879 w 9972"/>
                  <a:gd name="connsiteY9" fmla="*/ 9711 h 10000"/>
                  <a:gd name="connsiteX10" fmla="*/ 4032 w 9972"/>
                  <a:gd name="connsiteY10" fmla="*/ 9974 h 10000"/>
                  <a:gd name="connsiteX11" fmla="*/ 2945 w 9972"/>
                  <a:gd name="connsiteY11" fmla="*/ 9990 h 10000"/>
                  <a:gd name="connsiteX12" fmla="*/ 1796 w 9972"/>
                  <a:gd name="connsiteY12" fmla="*/ 9994 h 10000"/>
                  <a:gd name="connsiteX13" fmla="*/ 362 w 9972"/>
                  <a:gd name="connsiteY13" fmla="*/ 9934 h 10000"/>
                  <a:gd name="connsiteX14" fmla="*/ 8 w 9972"/>
                  <a:gd name="connsiteY14" fmla="*/ 9408 h 10000"/>
                  <a:gd name="connsiteX15" fmla="*/ 255 w 9972"/>
                  <a:gd name="connsiteY15" fmla="*/ 8682 h 10000"/>
                  <a:gd name="connsiteX16" fmla="*/ 1910 w 9972"/>
                  <a:gd name="connsiteY16" fmla="*/ 6671 h 10000"/>
                  <a:gd name="connsiteX17" fmla="*/ 2458 w 9972"/>
                  <a:gd name="connsiteY17" fmla="*/ 6516 h 10000"/>
                  <a:gd name="connsiteX18" fmla="*/ 2967 w 9972"/>
                  <a:gd name="connsiteY18" fmla="*/ 6084 h 10000"/>
                  <a:gd name="connsiteX19" fmla="*/ 2989 w 9972"/>
                  <a:gd name="connsiteY19" fmla="*/ 5239 h 10000"/>
                  <a:gd name="connsiteX20" fmla="*/ 2269 w 9972"/>
                  <a:gd name="connsiteY20" fmla="*/ 4617 h 10000"/>
                  <a:gd name="connsiteX21" fmla="*/ 1660 w 9972"/>
                  <a:gd name="connsiteY21" fmla="*/ 4354 h 10000"/>
                  <a:gd name="connsiteX22" fmla="*/ 2098 w 9972"/>
                  <a:gd name="connsiteY22" fmla="*/ 3737 h 10000"/>
                  <a:gd name="connsiteX23" fmla="*/ 3011 w 9972"/>
                  <a:gd name="connsiteY23" fmla="*/ 3159 h 10000"/>
                  <a:gd name="connsiteX24" fmla="*/ 3941 w 9972"/>
                  <a:gd name="connsiteY24" fmla="*/ 2428 h 10000"/>
                  <a:gd name="connsiteX0" fmla="*/ 3952 w 10000"/>
                  <a:gd name="connsiteY0" fmla="*/ 2428 h 10000"/>
                  <a:gd name="connsiteX1" fmla="*/ 4062 w 10000"/>
                  <a:gd name="connsiteY1" fmla="*/ 2180 h 10000"/>
                  <a:gd name="connsiteX2" fmla="*/ 5479 w 10000"/>
                  <a:gd name="connsiteY2" fmla="*/ 40 h 10000"/>
                  <a:gd name="connsiteX3" fmla="*/ 9029 w 10000"/>
                  <a:gd name="connsiteY3" fmla="*/ 4279 h 10000"/>
                  <a:gd name="connsiteX4" fmla="*/ 9964 w 10000"/>
                  <a:gd name="connsiteY4" fmla="*/ 6156 h 10000"/>
                  <a:gd name="connsiteX5" fmla="*/ 10000 w 10000"/>
                  <a:gd name="connsiteY5" fmla="*/ 6758 h 10000"/>
                  <a:gd name="connsiteX6" fmla="*/ 9334 w 10000"/>
                  <a:gd name="connsiteY6" fmla="*/ 7430 h 10000"/>
                  <a:gd name="connsiteX7" fmla="*/ 7767 w 10000"/>
                  <a:gd name="connsiteY7" fmla="*/ 8277 h 10000"/>
                  <a:gd name="connsiteX8" fmla="*/ 5699 w 10000"/>
                  <a:gd name="connsiteY8" fmla="*/ 9307 h 10000"/>
                  <a:gd name="connsiteX9" fmla="*/ 4893 w 10000"/>
                  <a:gd name="connsiteY9" fmla="*/ 9711 h 10000"/>
                  <a:gd name="connsiteX10" fmla="*/ 4043 w 10000"/>
                  <a:gd name="connsiteY10" fmla="*/ 9974 h 10000"/>
                  <a:gd name="connsiteX11" fmla="*/ 2953 w 10000"/>
                  <a:gd name="connsiteY11" fmla="*/ 9990 h 10000"/>
                  <a:gd name="connsiteX12" fmla="*/ 1801 w 10000"/>
                  <a:gd name="connsiteY12" fmla="*/ 9994 h 10000"/>
                  <a:gd name="connsiteX13" fmla="*/ 363 w 10000"/>
                  <a:gd name="connsiteY13" fmla="*/ 9934 h 10000"/>
                  <a:gd name="connsiteX14" fmla="*/ 8 w 10000"/>
                  <a:gd name="connsiteY14" fmla="*/ 9408 h 10000"/>
                  <a:gd name="connsiteX15" fmla="*/ 256 w 10000"/>
                  <a:gd name="connsiteY15" fmla="*/ 8682 h 10000"/>
                  <a:gd name="connsiteX16" fmla="*/ 1915 w 10000"/>
                  <a:gd name="connsiteY16" fmla="*/ 6671 h 10000"/>
                  <a:gd name="connsiteX17" fmla="*/ 2465 w 10000"/>
                  <a:gd name="connsiteY17" fmla="*/ 6516 h 10000"/>
                  <a:gd name="connsiteX18" fmla="*/ 2975 w 10000"/>
                  <a:gd name="connsiteY18" fmla="*/ 6084 h 10000"/>
                  <a:gd name="connsiteX19" fmla="*/ 2997 w 10000"/>
                  <a:gd name="connsiteY19" fmla="*/ 5239 h 10000"/>
                  <a:gd name="connsiteX20" fmla="*/ 2275 w 10000"/>
                  <a:gd name="connsiteY20" fmla="*/ 4617 h 10000"/>
                  <a:gd name="connsiteX21" fmla="*/ 1665 w 10000"/>
                  <a:gd name="connsiteY21" fmla="*/ 4354 h 10000"/>
                  <a:gd name="connsiteX22" fmla="*/ 2104 w 10000"/>
                  <a:gd name="connsiteY22" fmla="*/ 3737 h 10000"/>
                  <a:gd name="connsiteX23" fmla="*/ 3019 w 10000"/>
                  <a:gd name="connsiteY23" fmla="*/ 3159 h 10000"/>
                  <a:gd name="connsiteX24" fmla="*/ 3952 w 10000"/>
                  <a:gd name="connsiteY24" fmla="*/ 2428 h 10000"/>
                  <a:gd name="connsiteX0" fmla="*/ 3952 w 9986"/>
                  <a:gd name="connsiteY0" fmla="*/ 2428 h 10000"/>
                  <a:gd name="connsiteX1" fmla="*/ 4062 w 9986"/>
                  <a:gd name="connsiteY1" fmla="*/ 2180 h 10000"/>
                  <a:gd name="connsiteX2" fmla="*/ 5479 w 9986"/>
                  <a:gd name="connsiteY2" fmla="*/ 40 h 10000"/>
                  <a:gd name="connsiteX3" fmla="*/ 9029 w 9986"/>
                  <a:gd name="connsiteY3" fmla="*/ 4279 h 10000"/>
                  <a:gd name="connsiteX4" fmla="*/ 9964 w 9986"/>
                  <a:gd name="connsiteY4" fmla="*/ 6156 h 10000"/>
                  <a:gd name="connsiteX5" fmla="*/ 9978 w 9986"/>
                  <a:gd name="connsiteY5" fmla="*/ 6763 h 10000"/>
                  <a:gd name="connsiteX6" fmla="*/ 9334 w 9986"/>
                  <a:gd name="connsiteY6" fmla="*/ 7430 h 10000"/>
                  <a:gd name="connsiteX7" fmla="*/ 7767 w 9986"/>
                  <a:gd name="connsiteY7" fmla="*/ 8277 h 10000"/>
                  <a:gd name="connsiteX8" fmla="*/ 5699 w 9986"/>
                  <a:gd name="connsiteY8" fmla="*/ 9307 h 10000"/>
                  <a:gd name="connsiteX9" fmla="*/ 4893 w 9986"/>
                  <a:gd name="connsiteY9" fmla="*/ 9711 h 10000"/>
                  <a:gd name="connsiteX10" fmla="*/ 4043 w 9986"/>
                  <a:gd name="connsiteY10" fmla="*/ 9974 h 10000"/>
                  <a:gd name="connsiteX11" fmla="*/ 2953 w 9986"/>
                  <a:gd name="connsiteY11" fmla="*/ 9990 h 10000"/>
                  <a:gd name="connsiteX12" fmla="*/ 1801 w 9986"/>
                  <a:gd name="connsiteY12" fmla="*/ 9994 h 10000"/>
                  <a:gd name="connsiteX13" fmla="*/ 363 w 9986"/>
                  <a:gd name="connsiteY13" fmla="*/ 9934 h 10000"/>
                  <a:gd name="connsiteX14" fmla="*/ 8 w 9986"/>
                  <a:gd name="connsiteY14" fmla="*/ 9408 h 10000"/>
                  <a:gd name="connsiteX15" fmla="*/ 256 w 9986"/>
                  <a:gd name="connsiteY15" fmla="*/ 8682 h 10000"/>
                  <a:gd name="connsiteX16" fmla="*/ 1915 w 9986"/>
                  <a:gd name="connsiteY16" fmla="*/ 6671 h 10000"/>
                  <a:gd name="connsiteX17" fmla="*/ 2465 w 9986"/>
                  <a:gd name="connsiteY17" fmla="*/ 6516 h 10000"/>
                  <a:gd name="connsiteX18" fmla="*/ 2975 w 9986"/>
                  <a:gd name="connsiteY18" fmla="*/ 6084 h 10000"/>
                  <a:gd name="connsiteX19" fmla="*/ 2997 w 9986"/>
                  <a:gd name="connsiteY19" fmla="*/ 5239 h 10000"/>
                  <a:gd name="connsiteX20" fmla="*/ 2275 w 9986"/>
                  <a:gd name="connsiteY20" fmla="*/ 4617 h 10000"/>
                  <a:gd name="connsiteX21" fmla="*/ 1665 w 9986"/>
                  <a:gd name="connsiteY21" fmla="*/ 4354 h 10000"/>
                  <a:gd name="connsiteX22" fmla="*/ 2104 w 9986"/>
                  <a:gd name="connsiteY22" fmla="*/ 3737 h 10000"/>
                  <a:gd name="connsiteX23" fmla="*/ 3019 w 9986"/>
                  <a:gd name="connsiteY23" fmla="*/ 3159 h 10000"/>
                  <a:gd name="connsiteX24" fmla="*/ 3952 w 9986"/>
                  <a:gd name="connsiteY24" fmla="*/ 2428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986" h="10000">
                    <a:moveTo>
                      <a:pt x="3952" y="2428"/>
                    </a:moveTo>
                    <a:cubicBezTo>
                      <a:pt x="3982" y="2328"/>
                      <a:pt x="4004" y="2266"/>
                      <a:pt x="4062" y="2180"/>
                    </a:cubicBezTo>
                    <a:cubicBezTo>
                      <a:pt x="4320" y="1769"/>
                      <a:pt x="4648" y="-311"/>
                      <a:pt x="5479" y="40"/>
                    </a:cubicBezTo>
                    <a:cubicBezTo>
                      <a:pt x="6307" y="387"/>
                      <a:pt x="8317" y="3361"/>
                      <a:pt x="9029" y="4279"/>
                    </a:cubicBezTo>
                    <a:cubicBezTo>
                      <a:pt x="9775" y="5299"/>
                      <a:pt x="9786" y="5754"/>
                      <a:pt x="9964" y="6156"/>
                    </a:cubicBezTo>
                    <a:cubicBezTo>
                      <a:pt x="10009" y="6331"/>
                      <a:pt x="9973" y="6562"/>
                      <a:pt x="9978" y="6763"/>
                    </a:cubicBezTo>
                    <a:cubicBezTo>
                      <a:pt x="9874" y="6974"/>
                      <a:pt x="9609" y="7230"/>
                      <a:pt x="9334" y="7430"/>
                    </a:cubicBezTo>
                    <a:cubicBezTo>
                      <a:pt x="8945" y="7695"/>
                      <a:pt x="8171" y="8079"/>
                      <a:pt x="7767" y="8277"/>
                    </a:cubicBezTo>
                    <a:cubicBezTo>
                      <a:pt x="7158" y="8589"/>
                      <a:pt x="6112" y="9100"/>
                      <a:pt x="5699" y="9307"/>
                    </a:cubicBezTo>
                    <a:cubicBezTo>
                      <a:pt x="5218" y="9544"/>
                      <a:pt x="5168" y="9597"/>
                      <a:pt x="4893" y="9711"/>
                    </a:cubicBezTo>
                    <a:cubicBezTo>
                      <a:pt x="4610" y="9808"/>
                      <a:pt x="4366" y="9927"/>
                      <a:pt x="4043" y="9974"/>
                    </a:cubicBezTo>
                    <a:cubicBezTo>
                      <a:pt x="3720" y="10021"/>
                      <a:pt x="3420" y="9990"/>
                      <a:pt x="2953" y="9990"/>
                    </a:cubicBezTo>
                    <a:lnTo>
                      <a:pt x="1801" y="9994"/>
                    </a:lnTo>
                    <a:cubicBezTo>
                      <a:pt x="1379" y="9989"/>
                      <a:pt x="662" y="10032"/>
                      <a:pt x="363" y="9934"/>
                    </a:cubicBezTo>
                    <a:cubicBezTo>
                      <a:pt x="64" y="9836"/>
                      <a:pt x="-29" y="9617"/>
                      <a:pt x="8" y="9408"/>
                    </a:cubicBezTo>
                    <a:cubicBezTo>
                      <a:pt x="45" y="9200"/>
                      <a:pt x="121" y="8899"/>
                      <a:pt x="256" y="8682"/>
                    </a:cubicBezTo>
                    <a:cubicBezTo>
                      <a:pt x="569" y="8220"/>
                      <a:pt x="1542" y="7028"/>
                      <a:pt x="1915" y="6671"/>
                    </a:cubicBezTo>
                    <a:cubicBezTo>
                      <a:pt x="2171" y="6629"/>
                      <a:pt x="2237" y="6610"/>
                      <a:pt x="2465" y="6516"/>
                    </a:cubicBezTo>
                    <a:cubicBezTo>
                      <a:pt x="2693" y="6423"/>
                      <a:pt x="2886" y="6295"/>
                      <a:pt x="2975" y="6084"/>
                    </a:cubicBezTo>
                    <a:cubicBezTo>
                      <a:pt x="3061" y="5869"/>
                      <a:pt x="3115" y="5484"/>
                      <a:pt x="2997" y="5239"/>
                    </a:cubicBezTo>
                    <a:cubicBezTo>
                      <a:pt x="2875" y="4905"/>
                      <a:pt x="2487" y="4736"/>
                      <a:pt x="2275" y="4617"/>
                    </a:cubicBezTo>
                    <a:cubicBezTo>
                      <a:pt x="2173" y="4583"/>
                      <a:pt x="1782" y="4406"/>
                      <a:pt x="1665" y="4354"/>
                    </a:cubicBezTo>
                    <a:cubicBezTo>
                      <a:pt x="1766" y="4123"/>
                      <a:pt x="1843" y="3890"/>
                      <a:pt x="2104" y="3737"/>
                    </a:cubicBezTo>
                    <a:cubicBezTo>
                      <a:pt x="2332" y="3628"/>
                      <a:pt x="2817" y="3278"/>
                      <a:pt x="3019" y="3159"/>
                    </a:cubicBezTo>
                    <a:cubicBezTo>
                      <a:pt x="3319" y="2949"/>
                      <a:pt x="3738" y="2655"/>
                      <a:pt x="3952" y="2428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186" name="Text Box 18"/>
              <p:cNvSpPr txBox="1">
                <a:spLocks noChangeArrowheads="1"/>
              </p:cNvSpPr>
              <p:nvPr/>
            </p:nvSpPr>
            <p:spPr bwMode="auto">
              <a:xfrm>
                <a:off x="4128" y="1488"/>
                <a:ext cx="1012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1" dirty="0" smtClean="0">
                    <a:solidFill>
                      <a:srgbClr val="008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Polynesia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052627" y="1804115"/>
            <a:ext cx="3671901" cy="3126661"/>
            <a:chOff x="2052627" y="1804115"/>
            <a:chExt cx="3671901" cy="3126661"/>
          </a:xfrm>
        </p:grpSpPr>
        <p:sp>
          <p:nvSpPr>
            <p:cNvPr id="7189" name="Text Box 21"/>
            <p:cNvSpPr txBox="1">
              <a:spLocks noChangeArrowheads="1"/>
            </p:cNvSpPr>
            <p:nvPr/>
          </p:nvSpPr>
          <p:spPr bwMode="auto">
            <a:xfrm>
              <a:off x="2916240" y="4437063"/>
              <a:ext cx="1525588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i="1" dirty="0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New</a:t>
              </a:r>
            </a:p>
            <a:p>
              <a:pPr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i="1" dirty="0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Caledonia</a:t>
              </a:r>
            </a:p>
          </p:txBody>
        </p:sp>
        <p:sp>
          <p:nvSpPr>
            <p:cNvPr id="7195" name="Line 27"/>
            <p:cNvSpPr>
              <a:spLocks noChangeShapeType="1"/>
            </p:cNvSpPr>
            <p:nvPr/>
          </p:nvSpPr>
          <p:spPr bwMode="auto">
            <a:xfrm flipV="1">
              <a:off x="3516315" y="4114800"/>
              <a:ext cx="152400" cy="38100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87" name="Text Box 19"/>
            <p:cNvSpPr txBox="1">
              <a:spLocks noChangeArrowheads="1"/>
            </p:cNvSpPr>
            <p:nvPr/>
          </p:nvSpPr>
          <p:spPr bwMode="auto">
            <a:xfrm>
              <a:off x="5072065" y="4419600"/>
              <a:ext cx="652463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i="1" dirty="0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Fiji</a:t>
              </a:r>
            </a:p>
          </p:txBody>
        </p:sp>
        <p:sp>
          <p:nvSpPr>
            <p:cNvPr id="7196" name="Line 28"/>
            <p:cNvSpPr>
              <a:spLocks noChangeShapeType="1"/>
            </p:cNvSpPr>
            <p:nvPr/>
          </p:nvSpPr>
          <p:spPr bwMode="auto">
            <a:xfrm flipH="1" flipV="1">
              <a:off x="4811715" y="3962400"/>
              <a:ext cx="457200" cy="53340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2052627" y="1804115"/>
              <a:ext cx="1358277" cy="544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i="1" dirty="0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Solomon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i="1" dirty="0" smtClean="0">
                  <a:solidFill>
                    <a:srgbClr val="000000"/>
                  </a:solidFill>
                  <a:latin typeface="Arial Black"/>
                  <a:ea typeface="ＭＳ Ｐゴシック" charset="0"/>
                  <a:cs typeface="Arial Black"/>
                </a:rPr>
                <a:t>Islands</a:t>
              </a:r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>
              <a:off x="2743200" y="2286000"/>
              <a:ext cx="304800" cy="609600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11515" y="2286000"/>
            <a:ext cx="1927225" cy="1812689"/>
            <a:chOff x="3211515" y="2286000"/>
            <a:chExt cx="1927225" cy="1812689"/>
          </a:xfrm>
        </p:grpSpPr>
        <p:sp>
          <p:nvSpPr>
            <p:cNvPr id="7188" name="Text Box 20"/>
            <p:cNvSpPr txBox="1">
              <a:spLocks noChangeArrowheads="1"/>
            </p:cNvSpPr>
            <p:nvPr/>
          </p:nvSpPr>
          <p:spPr bwMode="auto">
            <a:xfrm>
              <a:off x="3211515" y="2286000"/>
              <a:ext cx="1927225" cy="523875"/>
            </a:xfrm>
            <a:prstGeom prst="rect">
              <a:avLst/>
            </a:prstGeom>
            <a:noFill/>
            <a:ln>
              <a:noFill/>
            </a:ln>
            <a:effectLst>
              <a:outerShdw blurRad="31750" dist="38099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i="1" dirty="0" smtClean="0">
                  <a:solidFill>
                    <a:srgbClr val="FF0000"/>
                  </a:solidFill>
                  <a:latin typeface="Arial Black"/>
                  <a:ea typeface="ＭＳ Ｐゴシック" charset="0"/>
                  <a:cs typeface="Arial Black"/>
                </a:rPr>
                <a:t>Vanuatu</a:t>
              </a:r>
            </a:p>
          </p:txBody>
        </p:sp>
        <p:sp>
          <p:nvSpPr>
            <p:cNvPr id="7197" name="Line 29"/>
            <p:cNvSpPr>
              <a:spLocks noChangeShapeType="1"/>
            </p:cNvSpPr>
            <p:nvPr/>
          </p:nvSpPr>
          <p:spPr bwMode="auto">
            <a:xfrm>
              <a:off x="3924303" y="2746375"/>
              <a:ext cx="0" cy="676275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25400" dist="38099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 rot="20309139">
              <a:off x="3815066" y="3450617"/>
              <a:ext cx="335053" cy="64807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" dist="25400" dir="21180000" algn="tl" rotWithShape="0">
                <a:schemeClr val="bg1"/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12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734" y="422374"/>
            <a:ext cx="7342750" cy="109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3600" b="1" i="1" dirty="0" smtClean="0"/>
              <a:t>Why document general knowledge if </a:t>
            </a:r>
          </a:p>
          <a:p>
            <a:pPr>
              <a:lnSpc>
                <a:spcPct val="90000"/>
              </a:lnSpc>
            </a:pPr>
            <a:r>
              <a:rPr lang="en-GB" sz="3600" b="1" i="1" dirty="0"/>
              <a:t>e</a:t>
            </a:r>
            <a:r>
              <a:rPr lang="en-GB" sz="3600" b="1" i="1" dirty="0" smtClean="0"/>
              <a:t>veryone already knows it?</a:t>
            </a:r>
            <a:endParaRPr lang="en-GB" sz="36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2024260"/>
            <a:ext cx="633606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000" b="1" dirty="0" smtClean="0">
                <a:solidFill>
                  <a:srgbClr val="00FFFF"/>
                </a:solidFill>
              </a:rPr>
              <a:t>General knowledge passed down from </a:t>
            </a:r>
          </a:p>
          <a:p>
            <a:pPr>
              <a:lnSpc>
                <a:spcPct val="80000"/>
              </a:lnSpc>
            </a:pPr>
            <a:r>
              <a:rPr lang="en-GB" sz="3000" b="1" dirty="0" smtClean="0">
                <a:solidFill>
                  <a:srgbClr val="00FFFF"/>
                </a:solidFill>
              </a:rPr>
              <a:t>grandparents &amp; parents to children </a:t>
            </a:r>
            <a:endParaRPr lang="en-GB" sz="3000" b="1" dirty="0">
              <a:solidFill>
                <a:srgbClr val="00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0014" y="3404753"/>
            <a:ext cx="7781184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00FFFF"/>
                </a:solidFill>
              </a:rPr>
              <a:t>But today, sometimes this knowledge is lost</a:t>
            </a:r>
          </a:p>
          <a:p>
            <a:pPr>
              <a:lnSpc>
                <a:spcPct val="80000"/>
              </a:lnSpc>
            </a:pPr>
            <a:r>
              <a:rPr lang="en-GB" sz="3000" b="1" i="1" dirty="0" smtClean="0">
                <a:solidFill>
                  <a:srgbClr val="FFFF00"/>
                </a:solidFill>
              </a:rPr>
              <a:t>	(current generation knows less than their</a:t>
            </a:r>
          </a:p>
          <a:p>
            <a:pPr>
              <a:lnSpc>
                <a:spcPct val="80000"/>
              </a:lnSpc>
            </a:pPr>
            <a:r>
              <a:rPr lang="en-GB" sz="3000" b="1" i="1" dirty="0" smtClean="0">
                <a:solidFill>
                  <a:srgbClr val="FFFF00"/>
                </a:solidFill>
              </a:rPr>
              <a:t>	grandparents)</a:t>
            </a:r>
            <a:endParaRPr lang="en-GB" sz="30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246910"/>
            <a:ext cx="7744203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000" b="1" dirty="0" smtClean="0">
                <a:solidFill>
                  <a:srgbClr val="00FFFF"/>
                </a:solidFill>
              </a:rPr>
              <a:t>Documenting general knowledge preserves it</a:t>
            </a:r>
          </a:p>
          <a:p>
            <a:pPr>
              <a:lnSpc>
                <a:spcPct val="80000"/>
              </a:lnSpc>
            </a:pPr>
            <a:r>
              <a:rPr lang="en-GB" sz="3000" b="1" dirty="0" smtClean="0">
                <a:solidFill>
                  <a:srgbClr val="00FFFF"/>
                </a:solidFill>
              </a:rPr>
              <a:t>for the future, and helps to establish it as yours</a:t>
            </a:r>
            <a:endParaRPr lang="en-GB" sz="3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15816" y="46365"/>
            <a:ext cx="2932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 smtClean="0"/>
              <a:t>Work so far: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4232" y="3279192"/>
            <a:ext cx="7648248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2800" b="1" i="1" dirty="0" err="1" smtClean="0"/>
              <a:t>Letakran</a:t>
            </a:r>
            <a:r>
              <a:rPr lang="en-GB" sz="2800" b="1" i="1" dirty="0" smtClean="0"/>
              <a:t> Village &amp; Bush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2800" b="1" i="1" dirty="0"/>
              <a:t>Mount </a:t>
            </a:r>
            <a:r>
              <a:rPr lang="en-GB" sz="2800" b="1" i="1" dirty="0" err="1"/>
              <a:t>Lowanialu</a:t>
            </a:r>
            <a:r>
              <a:rPr lang="en-GB" sz="2800" b="1" i="1" dirty="0"/>
              <a:t> Forest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2800" b="1" i="1" dirty="0" err="1"/>
              <a:t>Yakel</a:t>
            </a:r>
            <a:r>
              <a:rPr lang="en-GB" sz="2800" b="1" i="1" dirty="0"/>
              <a:t> Village &amp; Bush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2800" b="1" i="1" dirty="0" err="1"/>
              <a:t>Lowkwaria</a:t>
            </a:r>
            <a:r>
              <a:rPr lang="en-GB" sz="2800" b="1" i="1" dirty="0"/>
              <a:t> Village &amp; </a:t>
            </a:r>
            <a:r>
              <a:rPr lang="en-GB" sz="2800" b="1" i="1" dirty="0" smtClean="0"/>
              <a:t>Bush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2800" b="1" i="1" dirty="0"/>
              <a:t>Green Hill Botanical Garden &amp; Conservation Area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2800" b="1" i="1" dirty="0"/>
              <a:t>Bush near </a:t>
            </a:r>
            <a:r>
              <a:rPr lang="en-GB" sz="2800" b="1" i="1" dirty="0" err="1"/>
              <a:t>Yasur</a:t>
            </a:r>
            <a:endParaRPr lang="en-GB" sz="2800" b="1" i="1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2800" b="1" i="1" dirty="0" err="1"/>
              <a:t>Yenhup</a:t>
            </a:r>
            <a:r>
              <a:rPr lang="en-GB" sz="2800" b="1" i="1" dirty="0"/>
              <a:t> Village &amp; Bush, &amp; Forest near </a:t>
            </a:r>
            <a:r>
              <a:rPr lang="en-GB" sz="2800" b="1" i="1" dirty="0" err="1" smtClean="0"/>
              <a:t>Tukosmera</a:t>
            </a:r>
            <a:endParaRPr lang="en-GB" sz="2800" b="1" i="1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GB" sz="2800" b="1" i="1" dirty="0" err="1" smtClean="0"/>
              <a:t>Iatukei</a:t>
            </a:r>
            <a:r>
              <a:rPr lang="en-GB" sz="2800" b="1" i="1" dirty="0" smtClean="0"/>
              <a:t> Village &amp; Bush </a:t>
            </a:r>
            <a:endParaRPr lang="en-GB" sz="2800" b="1" i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316734" y="620688"/>
            <a:ext cx="8579035" cy="1407137"/>
            <a:chOff x="316734" y="620688"/>
            <a:chExt cx="8579035" cy="1407137"/>
          </a:xfrm>
        </p:grpSpPr>
        <p:sp>
          <p:nvSpPr>
            <p:cNvPr id="11" name="TextBox 10"/>
            <p:cNvSpPr txBox="1"/>
            <p:nvPr/>
          </p:nvSpPr>
          <p:spPr>
            <a:xfrm>
              <a:off x="811505" y="1096801"/>
              <a:ext cx="8084264" cy="931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9863" indent="-169863">
                <a:lnSpc>
                  <a:spcPct val="90000"/>
                </a:lnSpc>
                <a:buFont typeface="Arial"/>
                <a:buChar char="•"/>
              </a:pPr>
              <a:r>
                <a:rPr lang="en-GB" sz="3000" b="1" i="1" dirty="0" smtClean="0">
                  <a:solidFill>
                    <a:srgbClr val="66FFFF"/>
                  </a:solidFill>
                </a:rPr>
                <a:t>February-March 2013:  Vila, </a:t>
              </a:r>
              <a:r>
                <a:rPr lang="en-GB" sz="3000" b="1" i="1" dirty="0" err="1" smtClean="0">
                  <a:solidFill>
                    <a:srgbClr val="66FFFF"/>
                  </a:solidFill>
                </a:rPr>
                <a:t>Tanna</a:t>
              </a:r>
              <a:r>
                <a:rPr lang="en-GB" sz="3000" b="1" i="1" dirty="0" smtClean="0">
                  <a:solidFill>
                    <a:srgbClr val="66FFFF"/>
                  </a:solidFill>
                </a:rPr>
                <a:t>, </a:t>
              </a:r>
              <a:r>
                <a:rPr lang="en-GB" sz="3000" b="1" i="1" dirty="0" err="1" smtClean="0">
                  <a:solidFill>
                    <a:srgbClr val="66FFFF"/>
                  </a:solidFill>
                </a:rPr>
                <a:t>Erromango</a:t>
              </a:r>
              <a:endParaRPr lang="en-GB" sz="3000" b="1" i="1" dirty="0" smtClean="0">
                <a:solidFill>
                  <a:srgbClr val="66FFFF"/>
                </a:solidFill>
              </a:endParaRPr>
            </a:p>
            <a:p>
              <a:pPr marL="169863" indent="-169863">
                <a:lnSpc>
                  <a:spcPct val="90000"/>
                </a:lnSpc>
                <a:buFont typeface="Arial"/>
                <a:buChar char="•"/>
              </a:pPr>
              <a:r>
                <a:rPr lang="en-GB" sz="3000" b="1" i="1" dirty="0" smtClean="0">
                  <a:solidFill>
                    <a:srgbClr val="66FFFF"/>
                  </a:solidFill>
                </a:rPr>
                <a:t>Sept-October 2013:  Vila, </a:t>
              </a:r>
              <a:r>
                <a:rPr lang="en-GB" sz="3000" b="1" i="1" dirty="0" err="1" smtClean="0">
                  <a:solidFill>
                    <a:srgbClr val="66FFFF"/>
                  </a:solidFill>
                </a:rPr>
                <a:t>Tanna</a:t>
              </a:r>
              <a:r>
                <a:rPr lang="en-GB" sz="3000" b="1" i="1" dirty="0" smtClean="0">
                  <a:solidFill>
                    <a:srgbClr val="66FFFF"/>
                  </a:solidFill>
                </a:rPr>
                <a:t>, </a:t>
              </a:r>
              <a:r>
                <a:rPr lang="en-GB" sz="3000" b="1" i="1" dirty="0" err="1" smtClean="0">
                  <a:solidFill>
                    <a:srgbClr val="66FFFF"/>
                  </a:solidFill>
                </a:rPr>
                <a:t>Aneityum</a:t>
              </a:r>
              <a:endParaRPr lang="en-GB" sz="3000" b="1" i="1" dirty="0">
                <a:solidFill>
                  <a:srgbClr val="66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6734" y="620688"/>
              <a:ext cx="667945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000" b="1" dirty="0" smtClean="0">
                  <a:solidFill>
                    <a:srgbClr val="FFFF00"/>
                  </a:solidFill>
                </a:rPr>
                <a:t>Organizational &amp; community awareness:</a:t>
              </a:r>
              <a:endParaRPr lang="en-GB" sz="30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6734" y="1949940"/>
            <a:ext cx="8164239" cy="1407137"/>
            <a:chOff x="316734" y="1949940"/>
            <a:chExt cx="8164239" cy="1407137"/>
          </a:xfrm>
        </p:grpSpPr>
        <p:sp>
          <p:nvSpPr>
            <p:cNvPr id="2" name="TextBox 1"/>
            <p:cNvSpPr txBox="1"/>
            <p:nvPr/>
          </p:nvSpPr>
          <p:spPr>
            <a:xfrm>
              <a:off x="316734" y="1949940"/>
              <a:ext cx="816423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000" b="1" dirty="0" smtClean="0">
                  <a:solidFill>
                    <a:srgbClr val="FFFF00"/>
                  </a:solidFill>
                </a:rPr>
                <a:t>Plant Diversity &amp; </a:t>
              </a:r>
              <a:r>
                <a:rPr lang="en-GB" sz="3000" b="1" dirty="0" err="1" smtClean="0">
                  <a:solidFill>
                    <a:srgbClr val="FFFF00"/>
                  </a:solidFill>
                </a:rPr>
                <a:t>Ethnobotanical</a:t>
              </a:r>
              <a:r>
                <a:rPr lang="en-GB" sz="3000" b="1" dirty="0" smtClean="0">
                  <a:solidFill>
                    <a:srgbClr val="FFFF00"/>
                  </a:solidFill>
                </a:rPr>
                <a:t> Data Collections:</a:t>
              </a:r>
              <a:endParaRPr lang="en-GB" sz="30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1505" y="2426053"/>
              <a:ext cx="4160113" cy="931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9863" indent="-169863">
                <a:lnSpc>
                  <a:spcPct val="90000"/>
                </a:lnSpc>
                <a:buFont typeface="Arial"/>
                <a:buChar char="•"/>
              </a:pPr>
              <a:r>
                <a:rPr lang="en-GB" sz="3000" b="1" i="1" dirty="0" smtClean="0">
                  <a:solidFill>
                    <a:srgbClr val="66FFFF"/>
                  </a:solidFill>
                </a:rPr>
                <a:t>June 2014:  </a:t>
              </a:r>
              <a:r>
                <a:rPr lang="en-GB" sz="3000" b="1" i="1" dirty="0" err="1" smtClean="0">
                  <a:solidFill>
                    <a:srgbClr val="66FFFF"/>
                  </a:solidFill>
                </a:rPr>
                <a:t>Tanna</a:t>
              </a:r>
              <a:endParaRPr lang="en-GB" sz="3000" b="1" i="1" dirty="0" smtClean="0">
                <a:solidFill>
                  <a:srgbClr val="66FFFF"/>
                </a:solidFill>
              </a:endParaRPr>
            </a:p>
            <a:p>
              <a:pPr marL="169863" indent="-169863">
                <a:lnSpc>
                  <a:spcPct val="90000"/>
                </a:lnSpc>
                <a:buFont typeface="Arial"/>
                <a:buChar char="•"/>
              </a:pPr>
              <a:r>
                <a:rPr lang="en-GB" sz="3000" b="1" i="1" dirty="0" smtClean="0">
                  <a:solidFill>
                    <a:srgbClr val="66FFFF"/>
                  </a:solidFill>
                </a:rPr>
                <a:t>November 2014:  </a:t>
              </a:r>
              <a:r>
                <a:rPr lang="en-GB" sz="3000" b="1" i="1" dirty="0" err="1" smtClean="0">
                  <a:solidFill>
                    <a:srgbClr val="66FFFF"/>
                  </a:solidFill>
                </a:rPr>
                <a:t>Tanna</a:t>
              </a:r>
              <a:endParaRPr lang="en-GB" sz="3000" b="1" i="1" dirty="0">
                <a:solidFill>
                  <a:srgbClr val="66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76672"/>
            <a:ext cx="4205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i="1" dirty="0" smtClean="0"/>
              <a:t>Collecting Plants</a:t>
            </a:r>
            <a:endParaRPr lang="en-GB" sz="4400" b="1" i="1" dirty="0"/>
          </a:p>
        </p:txBody>
      </p:sp>
      <p:pic>
        <p:nvPicPr>
          <p:cNvPr id="4" name="Picture 3" descr="DSC_295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290" y="304800"/>
            <a:ext cx="3170510" cy="6172201"/>
          </a:xfrm>
          <a:prstGeom prst="rect">
            <a:avLst/>
          </a:prstGeom>
        </p:spPr>
      </p:pic>
      <p:pic>
        <p:nvPicPr>
          <p:cNvPr id="5" name="Picture 4" descr="DSC0437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079" y="2141900"/>
            <a:ext cx="5719683" cy="433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9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3548634"/>
            <a:ext cx="3672458" cy="3048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793626"/>
            <a:ext cx="4842003" cy="4803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62592"/>
            <a:ext cx="5264532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i="1" dirty="0" smtClean="0"/>
              <a:t>Pressing Plants for </a:t>
            </a:r>
          </a:p>
          <a:p>
            <a:pPr>
              <a:lnSpc>
                <a:spcPct val="80000"/>
              </a:lnSpc>
            </a:pPr>
            <a:r>
              <a:rPr lang="en-GB" sz="4200" b="1" i="1" dirty="0" smtClean="0"/>
              <a:t>Permanent Specimens</a:t>
            </a:r>
            <a:endParaRPr lang="en-GB" sz="4200" b="1" i="1" dirty="0"/>
          </a:p>
        </p:txBody>
      </p:sp>
      <p:pic>
        <p:nvPicPr>
          <p:cNvPr id="6" name="Picture 5" descr="DSC_268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79" y="597006"/>
            <a:ext cx="3662929" cy="27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700808"/>
            <a:ext cx="3976092" cy="3960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700807"/>
            <a:ext cx="3960440" cy="39388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76672"/>
            <a:ext cx="6422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i="1" dirty="0" smtClean="0"/>
              <a:t>Photographing each plant</a:t>
            </a:r>
            <a:endParaRPr lang="en-GB" sz="4400" b="1" i="1" dirty="0"/>
          </a:p>
        </p:txBody>
      </p:sp>
    </p:spTree>
    <p:extLst>
      <p:ext uri="{BB962C8B-B14F-4D97-AF65-F5344CB8AC3E}">
        <p14:creationId xmlns:p14="http://schemas.microsoft.com/office/powerpoint/2010/main" val="260681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20" t="-1315"/>
          <a:stretch/>
        </p:blipFill>
        <p:spPr>
          <a:xfrm rot="5400000">
            <a:off x="5455219" y="524145"/>
            <a:ext cx="3615024" cy="2799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042" y="1268760"/>
            <a:ext cx="5341347" cy="530917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1520" y="476672"/>
            <a:ext cx="5380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i="1" dirty="0" smtClean="0"/>
              <a:t>Drying Pressed Plants</a:t>
            </a:r>
            <a:endParaRPr lang="en-GB" sz="4400" b="1" i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0701" y="3861384"/>
            <a:ext cx="2812029" cy="27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-7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81" y="864097"/>
            <a:ext cx="4094119" cy="5877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5223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i="1" dirty="0" smtClean="0"/>
              <a:t>Preserved Specimens</a:t>
            </a:r>
            <a:endParaRPr lang="en-GB" sz="2000" b="1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644008" y="426357"/>
            <a:ext cx="4616280" cy="6302817"/>
            <a:chOff x="4644008" y="426357"/>
            <a:chExt cx="4616280" cy="63028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5964" y="426357"/>
              <a:ext cx="3312368" cy="566693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644008" y="6021288"/>
              <a:ext cx="46162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000" b="1" i="1" dirty="0" smtClean="0"/>
                <a:t>Stored </a:t>
              </a:r>
              <a:r>
                <a:rPr lang="en-GB" sz="4000" b="1" i="1" dirty="0"/>
                <a:t>in </a:t>
              </a:r>
              <a:r>
                <a:rPr lang="en-GB" sz="4000" b="1" i="1" dirty="0" smtClean="0"/>
                <a:t>Herbarium</a:t>
              </a:r>
              <a:endParaRPr lang="en-GB" sz="40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10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9098" y="260648"/>
            <a:ext cx="3880489" cy="1198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i="1" dirty="0" err="1" smtClean="0"/>
              <a:t>Ethnobotanical</a:t>
            </a:r>
            <a:endParaRPr lang="en-GB" sz="4400" b="1" i="1" dirty="0" smtClean="0"/>
          </a:p>
          <a:p>
            <a:pPr>
              <a:lnSpc>
                <a:spcPct val="80000"/>
              </a:lnSpc>
            </a:pPr>
            <a:r>
              <a:rPr lang="en-GB" sz="4400" b="1" i="1" dirty="0" smtClean="0"/>
              <a:t>Interviews</a:t>
            </a:r>
            <a:endParaRPr lang="en-GB" sz="44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79532" y="2182061"/>
            <a:ext cx="5210623" cy="3836453"/>
          </a:xfrm>
          <a:prstGeom prst="rect">
            <a:avLst/>
          </a:prstGeom>
        </p:spPr>
      </p:pic>
      <p:pic>
        <p:nvPicPr>
          <p:cNvPr id="5" name="Picture 4" descr="Vanuatu 12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228600"/>
            <a:ext cx="4524864" cy="64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36" y="1071022"/>
            <a:ext cx="4066396" cy="3822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098" y="44624"/>
            <a:ext cx="6229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i="1" dirty="0" smtClean="0"/>
              <a:t>Uses of Plants:  Examples</a:t>
            </a:r>
            <a:endParaRPr lang="en-GB" sz="44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81976" y="1996470"/>
            <a:ext cx="5523303" cy="3672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556" y="4851157"/>
            <a:ext cx="3835355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800" b="1" dirty="0" smtClean="0"/>
              <a:t>“</a:t>
            </a:r>
            <a:r>
              <a:rPr lang="en-GB" sz="2800" b="1" dirty="0" err="1" smtClean="0"/>
              <a:t>Nimto</a:t>
            </a:r>
            <a:r>
              <a:rPr lang="en-GB" sz="2800" b="1" dirty="0" smtClean="0"/>
              <a:t>” </a:t>
            </a:r>
            <a:r>
              <a:rPr lang="en-GB" sz="2800" b="1" i="1" dirty="0" smtClean="0"/>
              <a:t>(</a:t>
            </a:r>
            <a:r>
              <a:rPr lang="en-GB" sz="2800" b="1" i="1" dirty="0" err="1" smtClean="0"/>
              <a:t>blakpam</a:t>
            </a:r>
            <a:r>
              <a:rPr lang="en-GB" sz="2800" b="1" i="1" dirty="0" smtClean="0"/>
              <a:t>)</a:t>
            </a:r>
            <a:r>
              <a:rPr lang="en-GB" sz="2800" b="1" dirty="0" smtClean="0"/>
              <a:t> used </a:t>
            </a:r>
          </a:p>
          <a:p>
            <a:pPr>
              <a:lnSpc>
                <a:spcPct val="80000"/>
              </a:lnSpc>
            </a:pPr>
            <a:r>
              <a:rPr lang="en-GB" sz="2800" b="1" dirty="0" smtClean="0"/>
              <a:t>to make </a:t>
            </a:r>
            <a:r>
              <a:rPr lang="en-GB" sz="2800" b="1" dirty="0" err="1" smtClean="0"/>
              <a:t>laplap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93184" y="6021288"/>
            <a:ext cx="1702760" cy="595035"/>
          </a:xfrm>
          <a:prstGeom prst="rect">
            <a:avLst/>
          </a:prstGeom>
          <a:noFill/>
          <a:effectLst>
            <a:outerShdw blurRad="1270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i="1" dirty="0" err="1" smtClean="0">
                <a:solidFill>
                  <a:prstClr val="white"/>
                </a:solidFill>
              </a:rPr>
              <a:t>Cyathea</a:t>
            </a:r>
            <a:r>
              <a:rPr lang="en-US" sz="2000" b="1" dirty="0" smtClean="0">
                <a:solidFill>
                  <a:prstClr val="white"/>
                </a:solidFill>
              </a:rPr>
              <a:t> sp.</a:t>
            </a:r>
          </a:p>
          <a:p>
            <a:pPr algn="r">
              <a:lnSpc>
                <a:spcPct val="80000"/>
              </a:lnSpc>
            </a:pPr>
            <a:r>
              <a:rPr lang="en-US" sz="2000" b="1" dirty="0" smtClean="0">
                <a:solidFill>
                  <a:prstClr val="white"/>
                </a:solidFill>
              </a:rPr>
              <a:t>(</a:t>
            </a:r>
            <a:r>
              <a:rPr lang="en-US" sz="2000" b="1" dirty="0" err="1" smtClean="0">
                <a:solidFill>
                  <a:prstClr val="white"/>
                </a:solidFill>
              </a:rPr>
              <a:t>Cyatheaceae</a:t>
            </a:r>
            <a:r>
              <a:rPr lang="en-US" sz="2000" b="1" dirty="0" smtClean="0">
                <a:solidFill>
                  <a:prstClr val="white"/>
                </a:solidFill>
              </a:rPr>
              <a:t>)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9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01246" y="1213414"/>
            <a:ext cx="5256584" cy="3495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"/>
          <a:stretch/>
        </p:blipFill>
        <p:spPr>
          <a:xfrm>
            <a:off x="3674581" y="332656"/>
            <a:ext cx="5396308" cy="5976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5758726"/>
            <a:ext cx="3588317" cy="79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800" b="1" dirty="0">
                <a:solidFill>
                  <a:prstClr val="white"/>
                </a:solidFill>
              </a:rPr>
              <a:t>“</a:t>
            </a:r>
            <a:r>
              <a:rPr lang="en-GB" sz="2800" b="1" dirty="0" err="1">
                <a:solidFill>
                  <a:prstClr val="white"/>
                </a:solidFill>
              </a:rPr>
              <a:t>Tuai</a:t>
            </a:r>
            <a:r>
              <a:rPr lang="en-GB" sz="2800" b="1" dirty="0">
                <a:solidFill>
                  <a:prstClr val="white"/>
                </a:solidFill>
              </a:rPr>
              <a:t>” </a:t>
            </a:r>
            <a:r>
              <a:rPr lang="en-GB" sz="2800" b="1" i="1" dirty="0">
                <a:solidFill>
                  <a:prstClr val="white"/>
                </a:solidFill>
              </a:rPr>
              <a:t>(</a:t>
            </a:r>
            <a:r>
              <a:rPr lang="en-GB" sz="2800" b="1" i="1" dirty="0" err="1">
                <a:solidFill>
                  <a:prstClr val="white"/>
                </a:solidFill>
              </a:rPr>
              <a:t>stinkwud</a:t>
            </a:r>
            <a:r>
              <a:rPr lang="en-GB" sz="2800" b="1" i="1" dirty="0">
                <a:solidFill>
                  <a:prstClr val="white"/>
                </a:solidFill>
              </a:rPr>
              <a:t>)</a:t>
            </a:r>
            <a:r>
              <a:rPr lang="en-GB" sz="2800" b="1" dirty="0">
                <a:solidFill>
                  <a:prstClr val="white"/>
                </a:solidFill>
              </a:rPr>
              <a:t> used </a:t>
            </a:r>
          </a:p>
          <a:p>
            <a:pPr>
              <a:lnSpc>
                <a:spcPct val="80000"/>
              </a:lnSpc>
            </a:pPr>
            <a:r>
              <a:rPr lang="en-GB" sz="2800" b="1" dirty="0">
                <a:solidFill>
                  <a:prstClr val="white"/>
                </a:solidFill>
              </a:rPr>
              <a:t>to make a 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5453" y="5097378"/>
            <a:ext cx="2582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prstClr val="white"/>
                </a:solidFill>
                <a:latin typeface="Calibri"/>
              </a:rPr>
              <a:t>Dysoxylum</a:t>
            </a:r>
            <a:r>
              <a:rPr lang="en-US" sz="2000" b="1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b="1" i="1" dirty="0" err="1" smtClean="0">
                <a:solidFill>
                  <a:prstClr val="white"/>
                </a:solidFill>
                <a:latin typeface="Calibri"/>
              </a:rPr>
              <a:t>aneityense</a:t>
            </a:r>
            <a:endParaRPr lang="en-US" sz="2000" b="1" dirty="0" smtClean="0">
              <a:solidFill>
                <a:prstClr val="white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(</a:t>
            </a:r>
            <a:r>
              <a:rPr lang="en-US" sz="2000" b="1" dirty="0" err="1">
                <a:solidFill>
                  <a:prstClr val="white"/>
                </a:solidFill>
                <a:latin typeface="Calibri"/>
              </a:rPr>
              <a:t>Meliaceae</a:t>
            </a:r>
            <a:r>
              <a:rPr lang="en-US" sz="2000" b="1" dirty="0">
                <a:solidFill>
                  <a:prstClr val="white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752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533400" y="2112416"/>
            <a:ext cx="502019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Total Population:		</a:t>
            </a:r>
            <a:r>
              <a:rPr lang="en-US" altLang="en-US" sz="26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230,000</a:t>
            </a:r>
            <a:endParaRPr lang="en-US" altLang="en-US" sz="2600" b="1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533400" y="2817028"/>
            <a:ext cx="77553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Total Land Area:		12,200 </a:t>
            </a:r>
            <a:r>
              <a:rPr lang="en-US" altLang="en-US" sz="26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km</a:t>
            </a:r>
            <a:r>
              <a:rPr lang="en-US" altLang="en-US" sz="2600" b="1" baseline="30000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2</a:t>
            </a:r>
            <a:r>
              <a:rPr lang="en-US" altLang="en-US" sz="26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 [~Connecticut]</a:t>
            </a:r>
            <a:endParaRPr lang="en-US" altLang="en-US" sz="2600" b="1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33400" y="4221787"/>
            <a:ext cx="563487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Total Ppt. (wet sides)	</a:t>
            </a:r>
            <a:r>
              <a:rPr lang="en-US" altLang="en-US" sz="26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160 </a:t>
            </a: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in./</a:t>
            </a:r>
            <a:r>
              <a:rPr lang="en-US" altLang="en-US" sz="26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year</a:t>
            </a:r>
            <a:endParaRPr lang="en-US" altLang="en-US" sz="2600" b="1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533400" y="5991671"/>
            <a:ext cx="84449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Capital City:			</a:t>
            </a:r>
            <a:r>
              <a:rPr lang="en-US" altLang="en-US" sz="26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Port-Vila</a:t>
            </a: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altLang="en-US" sz="2600" b="1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Efaté</a:t>
            </a: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Is. (pop. 36,000)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533400" y="4926399"/>
            <a:ext cx="856992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Highest Point:		</a:t>
            </a:r>
            <a:r>
              <a:rPr lang="en-US" altLang="en-US" sz="2600" b="1" dirty="0" err="1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Tabwemasana</a:t>
            </a:r>
            <a:r>
              <a:rPr lang="en-US" altLang="en-US" sz="26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1,877 m (</a:t>
            </a:r>
            <a:r>
              <a:rPr lang="en-US" altLang="en-US" sz="26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6,156 </a:t>
            </a:r>
            <a:r>
              <a:rPr lang="en-US" altLang="en-US" sz="2600" b="1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ft</a:t>
            </a: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				(on Espiritu Santo Is.)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533400" y="3521640"/>
            <a:ext cx="633080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No. Islands:			80 (65 inhabited)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5142" y="228600"/>
            <a:ext cx="279885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" y="669925"/>
            <a:ext cx="4522918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Republic of Vanuatu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 i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(</a:t>
            </a:r>
            <a:r>
              <a:rPr lang="en-US" altLang="en-US" sz="2300" b="1" i="1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Ripablik</a:t>
            </a:r>
            <a:r>
              <a:rPr lang="en-US" altLang="en-US" sz="2300" b="1" i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altLang="en-US" sz="2300" b="1" i="1" dirty="0" err="1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blong</a:t>
            </a:r>
            <a:r>
              <a:rPr lang="en-US" altLang="en-US" sz="2300" b="1" i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altLang="en-US" sz="2300" b="1" i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Vanuatu)</a:t>
            </a:r>
            <a:endParaRPr lang="en-US" altLang="en-US" sz="2300" b="1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92542" y="270100"/>
            <a:ext cx="1676400" cy="1600200"/>
            <a:chOff x="6629400" y="2362200"/>
            <a:chExt cx="1828800" cy="1828800"/>
          </a:xfrm>
        </p:grpSpPr>
        <p:sp>
          <p:nvSpPr>
            <p:cNvPr id="3" name="Oval 2"/>
            <p:cNvSpPr/>
            <p:nvPr/>
          </p:nvSpPr>
          <p:spPr>
            <a:xfrm>
              <a:off x="6629400" y="2362200"/>
              <a:ext cx="1828800" cy="1828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</a:endParaRPr>
            </a:p>
          </p:txBody>
        </p:sp>
        <p:pic>
          <p:nvPicPr>
            <p:cNvPr id="2" name="Picture 1" descr="399px-Coat_of_arms_of_Vanuatu.svg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5051" y="2445700"/>
              <a:ext cx="1317498" cy="1651000"/>
            </a:xfrm>
            <a:prstGeom prst="rect">
              <a:avLst/>
            </a:prstGeom>
          </p:spPr>
        </p:pic>
      </p:grpSp>
      <p:sp>
        <p:nvSpPr>
          <p:cNvPr id="13" name="Line 21"/>
          <p:cNvSpPr>
            <a:spLocks noChangeShapeType="1"/>
          </p:cNvSpPr>
          <p:nvPr/>
        </p:nvSpPr>
        <p:spPr bwMode="auto">
          <a:xfrm flipV="1">
            <a:off x="0" y="1981200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6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476672"/>
            <a:ext cx="7992888" cy="50792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5661248"/>
            <a:ext cx="549482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FFFFFF"/>
                </a:solidFill>
              </a:rPr>
              <a:t>“</a:t>
            </a:r>
            <a:r>
              <a:rPr lang="en-GB" sz="2800" b="1" dirty="0" err="1" smtClean="0">
                <a:solidFill>
                  <a:srgbClr val="FFFFFF"/>
                </a:solidFill>
              </a:rPr>
              <a:t>Kuaniere</a:t>
            </a:r>
            <a:r>
              <a:rPr lang="en-GB" sz="2800" b="1" dirty="0" smtClean="0">
                <a:solidFill>
                  <a:srgbClr val="FFFFFF"/>
                </a:solidFill>
              </a:rPr>
              <a:t>” used in applying tattoos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solidFill>
                  <a:srgbClr val="FFFFFF"/>
                </a:solidFill>
                <a:ea typeface="Lucida Grande"/>
                <a:cs typeface="Lucida Grande"/>
              </a:rPr>
              <a:t> </a:t>
            </a:r>
            <a:r>
              <a:rPr lang="en-US" sz="1200" b="1" i="1" dirty="0" smtClean="0">
                <a:solidFill>
                  <a:srgbClr val="FFFFFF"/>
                </a:solidFill>
                <a:ea typeface="Lucida Grande"/>
                <a:cs typeface="Lucida Grande"/>
              </a:rPr>
              <a:t>           (white </a:t>
            </a:r>
            <a:r>
              <a:rPr lang="en-US" sz="1200" b="1" i="1" dirty="0">
                <a:solidFill>
                  <a:srgbClr val="FFFFFF"/>
                </a:solidFill>
                <a:ea typeface="Lucida Grande"/>
                <a:cs typeface="Lucida Grande"/>
              </a:rPr>
              <a:t>exudate </a:t>
            </a:r>
            <a:r>
              <a:rPr lang="en-US" sz="1200" b="1" i="1" dirty="0" smtClean="0">
                <a:solidFill>
                  <a:srgbClr val="FFFFFF"/>
                </a:solidFill>
                <a:ea typeface="Lucida Grande"/>
                <a:cs typeface="Lucida Grande"/>
              </a:rPr>
              <a:t>from fruit placed </a:t>
            </a:r>
            <a:r>
              <a:rPr lang="en-US" sz="1200" b="1" i="1" dirty="0">
                <a:solidFill>
                  <a:srgbClr val="FFFFFF"/>
                </a:solidFill>
                <a:ea typeface="Lucida Grande"/>
                <a:cs typeface="Lucida Grande"/>
              </a:rPr>
              <a:t>over </a:t>
            </a:r>
            <a:r>
              <a:rPr lang="en-US" sz="1200" b="1" i="1" dirty="0" smtClean="0">
                <a:solidFill>
                  <a:srgbClr val="FFFFFF"/>
                </a:solidFill>
                <a:ea typeface="Lucida Grande"/>
                <a:cs typeface="Lucida Grande"/>
              </a:rPr>
              <a:t>a fresh needle-drawn tattoo;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smtClean="0">
                <a:solidFill>
                  <a:srgbClr val="FFFFFF"/>
                </a:solidFill>
                <a:ea typeface="Lucida Grande"/>
                <a:cs typeface="Lucida Grande"/>
              </a:rPr>
              <a:t>             charcoal then </a:t>
            </a:r>
            <a:r>
              <a:rPr lang="en-US" sz="1200" b="1" i="1" dirty="0">
                <a:solidFill>
                  <a:srgbClr val="FFFFFF"/>
                </a:solidFill>
                <a:ea typeface="Lucida Grande"/>
                <a:cs typeface="Lucida Grande"/>
              </a:rPr>
              <a:t>applied as the coloring agent, binding to the white </a:t>
            </a:r>
            <a:r>
              <a:rPr lang="en-US" sz="1200" b="1" i="1" dirty="0" smtClean="0">
                <a:solidFill>
                  <a:srgbClr val="FFFFFF"/>
                </a:solidFill>
                <a:ea typeface="Lucida Grande"/>
                <a:cs typeface="Lucida Grande"/>
              </a:rPr>
              <a:t>exudate</a:t>
            </a:r>
            <a:r>
              <a:rPr lang="en-GB" sz="1200" b="1" i="1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332656"/>
            <a:ext cx="2108282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err="1" smtClean="0">
                <a:solidFill>
                  <a:prstClr val="white"/>
                </a:solidFill>
              </a:rPr>
              <a:t>Burckella</a:t>
            </a:r>
            <a:r>
              <a:rPr lang="en-US" sz="2000" b="1" i="1" dirty="0" smtClean="0">
                <a:solidFill>
                  <a:prstClr val="white"/>
                </a:solidFill>
              </a:rPr>
              <a:t> </a:t>
            </a:r>
            <a:r>
              <a:rPr lang="en-US" sz="2000" b="1" i="1" dirty="0" err="1" smtClean="0">
                <a:solidFill>
                  <a:prstClr val="white"/>
                </a:solidFill>
              </a:rPr>
              <a:t>vitiensis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prstClr val="white"/>
                </a:solidFill>
              </a:rPr>
              <a:t>(</a:t>
            </a:r>
            <a:r>
              <a:rPr lang="en-US" sz="2000" b="1" dirty="0" err="1">
                <a:solidFill>
                  <a:prstClr val="white"/>
                </a:solidFill>
              </a:rPr>
              <a:t>Sapotaceae</a:t>
            </a:r>
            <a:r>
              <a:rPr lang="en-US" sz="2000" b="1" dirty="0" smtClean="0">
                <a:solidFill>
                  <a:prstClr val="white"/>
                </a:solidFill>
              </a:rPr>
              <a:t>)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9" name="Picture 8" descr="gauan-ma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592" y="2883024"/>
            <a:ext cx="1794728" cy="2438400"/>
          </a:xfrm>
          <a:prstGeom prst="rect">
            <a:avLst/>
          </a:prstGeom>
        </p:spPr>
      </p:pic>
      <p:pic>
        <p:nvPicPr>
          <p:cNvPr id="10" name="Picture 9" descr="gauan-man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192" y="4559424"/>
            <a:ext cx="1414653" cy="14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5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40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196552"/>
            <a:ext cx="4670376" cy="3135649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51520" y="196552"/>
            <a:ext cx="3948987" cy="6400800"/>
            <a:chOff x="5724128" y="188640"/>
            <a:chExt cx="3160623" cy="5122963"/>
          </a:xfrm>
        </p:grpSpPr>
        <p:pic>
          <p:nvPicPr>
            <p:cNvPr id="5" name="Picture 4" descr="TR_2341_1_TR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742958" y="1169810"/>
              <a:ext cx="5122963" cy="3160623"/>
            </a:xfrm>
            <a:prstGeom prst="rect">
              <a:avLst/>
            </a:prstGeom>
          </p:spPr>
        </p:pic>
        <p:pic>
          <p:nvPicPr>
            <p:cNvPr id="2" name="Picture 1" descr="TR_2341_1_TR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4128" y="4222917"/>
              <a:ext cx="1391370" cy="106972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321220" y="3463545"/>
            <a:ext cx="4711546" cy="1571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800" b="1" dirty="0" smtClean="0">
                <a:solidFill>
                  <a:prstClr val="white"/>
                </a:solidFill>
              </a:rPr>
              <a:t>“</a:t>
            </a:r>
            <a:r>
              <a:rPr lang="en-GB" sz="2800" b="1" dirty="0" err="1" smtClean="0">
                <a:solidFill>
                  <a:prstClr val="white"/>
                </a:solidFill>
              </a:rPr>
              <a:t>Namha</a:t>
            </a:r>
            <a:r>
              <a:rPr lang="en-GB" sz="2800" b="1" dirty="0" smtClean="0">
                <a:solidFill>
                  <a:prstClr val="white"/>
                </a:solidFill>
              </a:rPr>
              <a:t>” </a:t>
            </a:r>
            <a:r>
              <a:rPr lang="en-GB" sz="2800" b="1" i="1" dirty="0" smtClean="0">
                <a:solidFill>
                  <a:prstClr val="white"/>
                </a:solidFill>
              </a:rPr>
              <a:t>(</a:t>
            </a:r>
            <a:r>
              <a:rPr lang="en-GB" sz="2800" b="1" i="1" dirty="0" err="1" smtClean="0">
                <a:solidFill>
                  <a:prstClr val="white"/>
                </a:solidFill>
              </a:rPr>
              <a:t>huremi</a:t>
            </a:r>
            <a:r>
              <a:rPr lang="en-GB" sz="2800" b="1" i="1" dirty="0" smtClean="0">
                <a:solidFill>
                  <a:prstClr val="white"/>
                </a:solidFill>
              </a:rPr>
              <a:t>, </a:t>
            </a:r>
            <a:r>
              <a:rPr lang="en-GB" sz="2800" b="1" i="1" dirty="0" err="1" smtClean="0">
                <a:solidFill>
                  <a:prstClr val="white"/>
                </a:solidFill>
              </a:rPr>
              <a:t>waetwood</a:t>
            </a:r>
            <a:r>
              <a:rPr lang="en-GB" sz="2800" b="1" i="1" dirty="0" smtClean="0">
                <a:solidFill>
                  <a:prstClr val="white"/>
                </a:solidFill>
              </a:rPr>
              <a:t>)</a:t>
            </a:r>
            <a:r>
              <a:rPr lang="en-GB" sz="2800" b="1" dirty="0" smtClean="0">
                <a:solidFill>
                  <a:prstClr val="white"/>
                </a:solidFill>
              </a:rPr>
              <a:t> </a:t>
            </a:r>
          </a:p>
          <a:p>
            <a:pPr marL="339725" indent="-169863">
              <a:buFont typeface="Arial"/>
              <a:buChar char="•"/>
            </a:pPr>
            <a:r>
              <a:rPr lang="en-GB" sz="2800" b="1" dirty="0" smtClean="0">
                <a:solidFill>
                  <a:prstClr val="white"/>
                </a:solidFill>
              </a:rPr>
              <a:t>used to treat urinary-track</a:t>
            </a:r>
          </a:p>
          <a:p>
            <a:pPr marL="339725" indent="-169863">
              <a:lnSpc>
                <a:spcPct val="80000"/>
              </a:lnSpc>
            </a:pPr>
            <a:r>
              <a:rPr lang="en-GB" sz="2800" b="1" dirty="0" smtClean="0">
                <a:solidFill>
                  <a:prstClr val="white"/>
                </a:solidFill>
              </a:rPr>
              <a:t>  infections in men</a:t>
            </a:r>
          </a:p>
          <a:p>
            <a:pPr marL="339725" indent="-169863">
              <a:lnSpc>
                <a:spcPct val="80000"/>
              </a:lnSpc>
              <a:buFont typeface="Arial"/>
              <a:buChar char="•"/>
            </a:pPr>
            <a:r>
              <a:rPr lang="en-GB" sz="2800" b="1" dirty="0" smtClean="0">
                <a:solidFill>
                  <a:prstClr val="white"/>
                </a:solidFill>
              </a:rPr>
              <a:t>used to make a “bush soap”</a:t>
            </a:r>
            <a:endParaRPr lang="en-GB" sz="28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5813176"/>
            <a:ext cx="2584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prstClr val="white"/>
                </a:solidFill>
                <a:latin typeface="Calibri"/>
              </a:rPr>
              <a:t>Alphitonia</a:t>
            </a:r>
            <a:r>
              <a:rPr lang="en-US" sz="2000" b="1" i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b="1" i="1" dirty="0" err="1" smtClean="0">
                <a:solidFill>
                  <a:prstClr val="white"/>
                </a:solidFill>
                <a:latin typeface="Calibri"/>
              </a:rPr>
              <a:t>zizyphoides</a:t>
            </a:r>
            <a:endParaRPr lang="en-US" sz="2000" b="1" dirty="0" smtClean="0">
              <a:solidFill>
                <a:prstClr val="white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(</a:t>
            </a:r>
            <a:r>
              <a:rPr lang="en-US" sz="2000" b="1" dirty="0" err="1" smtClean="0">
                <a:solidFill>
                  <a:prstClr val="white"/>
                </a:solidFill>
                <a:latin typeface="Calibri"/>
              </a:rPr>
              <a:t>Rhamnaceae</a:t>
            </a:r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)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18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44624"/>
            <a:ext cx="6796834" cy="5052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9630" y="4293096"/>
            <a:ext cx="2896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prstClr val="white"/>
                </a:solidFill>
              </a:rPr>
              <a:t>Garcinia</a:t>
            </a:r>
            <a:r>
              <a:rPr lang="en-US" sz="2000" b="1" i="1" dirty="0" smtClean="0">
                <a:solidFill>
                  <a:prstClr val="white"/>
                </a:solidFill>
              </a:rPr>
              <a:t> </a:t>
            </a:r>
            <a:r>
              <a:rPr lang="en-US" sz="2000" b="1" i="1" dirty="0" err="1" smtClean="0">
                <a:solidFill>
                  <a:prstClr val="white"/>
                </a:solidFill>
              </a:rPr>
              <a:t>pseudoguttifera</a:t>
            </a:r>
            <a:endParaRPr lang="en-US" sz="2000" b="1" i="1" dirty="0">
              <a:solidFill>
                <a:prstClr val="white"/>
              </a:solidFill>
            </a:endParaRPr>
          </a:p>
          <a:p>
            <a:r>
              <a:rPr lang="en-US" sz="2000" b="1" dirty="0" smtClean="0">
                <a:solidFill>
                  <a:prstClr val="white"/>
                </a:solidFill>
              </a:rPr>
              <a:t>(</a:t>
            </a:r>
            <a:r>
              <a:rPr lang="en-US" sz="2000" b="1" dirty="0" err="1">
                <a:solidFill>
                  <a:prstClr val="white"/>
                </a:solidFill>
              </a:rPr>
              <a:t>Clusiaceae</a:t>
            </a:r>
            <a:r>
              <a:rPr lang="en-US" sz="2000" b="1" dirty="0" smtClean="0">
                <a:solidFill>
                  <a:prstClr val="white"/>
                </a:solidFill>
              </a:rPr>
              <a:t>)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157192"/>
            <a:ext cx="2260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prstClr val="white"/>
                </a:solidFill>
                <a:latin typeface="Calibri"/>
              </a:rPr>
              <a:t>“</a:t>
            </a:r>
            <a:r>
              <a:rPr lang="en-GB" sz="2800" b="1" dirty="0" err="1" smtClean="0">
                <a:solidFill>
                  <a:prstClr val="white"/>
                </a:solidFill>
                <a:latin typeface="Calibri"/>
              </a:rPr>
              <a:t>Kuankiriage</a:t>
            </a:r>
            <a:r>
              <a:rPr lang="en-GB" sz="2800" b="1" dirty="0" smtClean="0">
                <a:solidFill>
                  <a:prstClr val="white"/>
                </a:solidFill>
                <a:latin typeface="Calibri"/>
              </a:rPr>
              <a:t>”</a:t>
            </a:r>
            <a:endParaRPr lang="en-GB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3100" y="5589240"/>
            <a:ext cx="54951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800" b="1" dirty="0" smtClean="0">
                <a:solidFill>
                  <a:prstClr val="white"/>
                </a:solidFill>
                <a:latin typeface="Calibri"/>
              </a:rPr>
              <a:t>latex used to treat wounds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    (exudate </a:t>
            </a:r>
            <a:r>
              <a:rPr lang="en-US" sz="1200" b="1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from lower trunk used as a paste to fill cuts and </a:t>
            </a:r>
            <a:r>
              <a:rPr lang="en-US" sz="1200" b="1" dirty="0" smtClean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sores)</a:t>
            </a:r>
            <a:endParaRPr lang="en-GB" sz="1200" b="1" dirty="0" smtClean="0">
              <a:solidFill>
                <a:srgbClr val="FFFFFF"/>
              </a:solidFill>
              <a:latin typeface="Calibri"/>
            </a:endParaRPr>
          </a:p>
          <a:p>
            <a:pPr marL="169863" indent="-169863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800" b="1" dirty="0" smtClean="0">
                <a:solidFill>
                  <a:prstClr val="white"/>
                </a:solidFill>
                <a:latin typeface="Calibri"/>
              </a:rPr>
              <a:t>as a chewing gum</a:t>
            </a:r>
            <a:endParaRPr lang="en-GB" sz="28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83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278541"/>
            <a:ext cx="5832648" cy="5101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4032" y="5445224"/>
            <a:ext cx="3702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Skin (bark) of </a:t>
            </a:r>
            <a:r>
              <a:rPr lang="en-GB" sz="2800" b="1" dirty="0" err="1" smtClean="0"/>
              <a:t>rop</a:t>
            </a:r>
            <a:r>
              <a:rPr lang="en-GB" sz="2800" b="1" dirty="0" smtClean="0"/>
              <a:t> (vine)</a:t>
            </a:r>
          </a:p>
          <a:p>
            <a:r>
              <a:rPr lang="en-GB" sz="2800" b="1" dirty="0" smtClean="0"/>
              <a:t>used to braid hair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8074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creen shot 2014-12-18 at 5.09.42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741762"/>
            <a:ext cx="4628793" cy="578358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95736" y="3068960"/>
            <a:ext cx="1487482" cy="246221"/>
          </a:xfrm>
          <a:prstGeom prst="rect">
            <a:avLst/>
          </a:prstGeom>
          <a:noFill/>
          <a:effectLst>
            <a:outerShdw blurRad="50800" dist="38100" dir="2700000" algn="tl" rotWithShape="0">
              <a:sysClr val="windowText" lastClr="000000">
                <a:alpha val="43000"/>
              </a:sys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White Grass Airport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289729" y="3032654"/>
            <a:ext cx="64881" cy="64881"/>
          </a:xfrm>
          <a:prstGeom prst="ellipse">
            <a:avLst/>
          </a:prstGeom>
          <a:solidFill>
            <a:srgbClr val="FF0000"/>
          </a:solidFill>
          <a:ln w="635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67744" y="4239957"/>
            <a:ext cx="710902" cy="246221"/>
          </a:xfrm>
          <a:prstGeom prst="rect">
            <a:avLst/>
          </a:prstGeom>
          <a:noFill/>
          <a:effectLst>
            <a:outerShdw blurRad="50800" dist="38100" dir="2700000" algn="tl" rotWithShape="0">
              <a:sysClr val="windowText" lastClr="000000">
                <a:alpha val="43000"/>
              </a:sys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Lenakel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879795" y="4277281"/>
            <a:ext cx="64881" cy="64881"/>
          </a:xfrm>
          <a:prstGeom prst="ellipse">
            <a:avLst/>
          </a:prstGeom>
          <a:solidFill>
            <a:srgbClr val="FF0000"/>
          </a:solidFill>
          <a:ln w="635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58722" y="4058881"/>
            <a:ext cx="800394" cy="246221"/>
          </a:xfrm>
          <a:prstGeom prst="rect">
            <a:avLst/>
          </a:prstGeom>
          <a:noFill/>
          <a:effectLst>
            <a:outerShdw blurRad="50800" dist="25400" dir="3300000" algn="tl" rotWithShape="0">
              <a:sysClr val="windowText" lastClr="000000">
                <a:alpha val="86000"/>
              </a:sys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Mt </a:t>
            </a:r>
            <a:r>
              <a:rPr kumimoji="0" lang="en-US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Yasur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668854" y="4317643"/>
            <a:ext cx="64881" cy="64881"/>
          </a:xfrm>
          <a:prstGeom prst="ellipse">
            <a:avLst/>
          </a:prstGeom>
          <a:solidFill>
            <a:srgbClr val="FF0000"/>
          </a:solidFill>
          <a:ln w="635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65135" y="2197675"/>
            <a:ext cx="1717256" cy="742519"/>
          </a:xfrm>
          <a:prstGeom prst="rect">
            <a:avLst/>
          </a:prstGeom>
          <a:noFill/>
          <a:effectLst>
            <a:outerShdw blurRad="50800" dist="38100" dir="2700000" algn="tl" rotWithShape="0">
              <a:sysClr val="windowText" lastClr="000000">
                <a:alpha val="43000"/>
              </a:sys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Tanna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66032" y="4803945"/>
            <a:ext cx="1150926" cy="246221"/>
          </a:xfrm>
          <a:prstGeom prst="rect">
            <a:avLst/>
          </a:prstGeom>
          <a:noFill/>
          <a:effectLst>
            <a:outerShdw blurRad="50800" dist="25400" dir="3300000" algn="tl" rotWithShape="0">
              <a:sysClr val="windowText" lastClr="000000">
                <a:alpha val="86000"/>
              </a:sys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Mt </a:t>
            </a:r>
            <a:r>
              <a:rPr kumimoji="0" lang="en-US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Tukosmera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731735" y="5067840"/>
            <a:ext cx="64881" cy="64881"/>
          </a:xfrm>
          <a:prstGeom prst="ellipse">
            <a:avLst/>
          </a:prstGeom>
          <a:solidFill>
            <a:srgbClr val="FF0000"/>
          </a:solidFill>
          <a:ln w="635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30649" y="5415027"/>
            <a:ext cx="853519" cy="246221"/>
          </a:xfrm>
          <a:prstGeom prst="rect">
            <a:avLst/>
          </a:prstGeom>
          <a:noFill/>
          <a:effectLst>
            <a:outerShdw blurRad="50800" dist="25400" dir="3300000" algn="tl" rotWithShape="0">
              <a:sysClr val="windowText" lastClr="000000">
                <a:alpha val="86000"/>
              </a:sys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Mt </a:t>
            </a:r>
            <a:r>
              <a:rPr kumimoji="0" lang="en-US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Malen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406883" y="5322733"/>
            <a:ext cx="64881" cy="64881"/>
          </a:xfrm>
          <a:prstGeom prst="ellipse">
            <a:avLst/>
          </a:prstGeom>
          <a:solidFill>
            <a:srgbClr val="FF0000"/>
          </a:solidFill>
          <a:ln w="635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504" y="3361708"/>
            <a:ext cx="4248472" cy="2587572"/>
            <a:chOff x="107504" y="3361708"/>
            <a:chExt cx="4248472" cy="2587572"/>
          </a:xfrm>
        </p:grpSpPr>
        <p:sp>
          <p:nvSpPr>
            <p:cNvPr id="34" name="TextBox 33"/>
            <p:cNvSpPr txBox="1"/>
            <p:nvPr/>
          </p:nvSpPr>
          <p:spPr>
            <a:xfrm>
              <a:off x="107504" y="5354245"/>
              <a:ext cx="1281095" cy="5950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ysClr val="windowText" lastClr="000000">
                  <a:alpha val="43000"/>
                </a:sys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Yenhup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&amp;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Yenasur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7504" y="3942052"/>
              <a:ext cx="1116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Letakran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7504" y="4342162"/>
              <a:ext cx="759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Yakel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7504" y="3361708"/>
              <a:ext cx="1343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Lowkwaria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59" name="Straight Connector 58"/>
            <p:cNvCxnSpPr>
              <a:stCxn id="53" idx="1"/>
            </p:cNvCxnSpPr>
            <p:nvPr/>
          </p:nvCxnSpPr>
          <p:spPr>
            <a:xfrm flipH="1">
              <a:off x="1409700" y="3619107"/>
              <a:ext cx="1418104" cy="297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2827804" y="3513889"/>
              <a:ext cx="233744" cy="210436"/>
            </a:xfrm>
            <a:prstGeom prst="rec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ysClr val="windowText" lastClr="000000">
                  <a:alpha val="43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 flipH="1">
              <a:off x="1168400" y="4195171"/>
              <a:ext cx="1803420" cy="264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812800" y="4570349"/>
              <a:ext cx="3056982" cy="53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2" idx="1"/>
            </p:cNvCxnSpPr>
            <p:nvPr/>
          </p:nvCxnSpPr>
          <p:spPr>
            <a:xfrm flipH="1">
              <a:off x="1316519" y="5515041"/>
              <a:ext cx="2467157" cy="620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3783676" y="5322733"/>
              <a:ext cx="572300" cy="384615"/>
            </a:xfrm>
            <a:prstGeom prst="rec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989145" y="4137425"/>
              <a:ext cx="233744" cy="210436"/>
            </a:xfrm>
            <a:prstGeom prst="rec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ysClr val="windowText" lastClr="000000">
                  <a:alpha val="43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71015" y="4466854"/>
              <a:ext cx="233744" cy="210436"/>
            </a:xfrm>
            <a:prstGeom prst="rec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ysClr val="windowText" lastClr="000000">
                  <a:alpha val="43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27971" y="1582945"/>
            <a:ext cx="5699998" cy="617948"/>
            <a:chOff x="3327971" y="1582945"/>
            <a:chExt cx="5699998" cy="617948"/>
          </a:xfrm>
        </p:grpSpPr>
        <p:sp>
          <p:nvSpPr>
            <p:cNvPr id="33" name="TextBox 32"/>
            <p:cNvSpPr txBox="1"/>
            <p:nvPr/>
          </p:nvSpPr>
          <p:spPr>
            <a:xfrm>
              <a:off x="7545372" y="1605858"/>
              <a:ext cx="1482597" cy="59503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ysClr val="windowText" lastClr="000000">
                  <a:alpha val="43000"/>
                </a:sys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Green Hill &amp;</a:t>
              </a:r>
            </a:p>
            <a:p>
              <a:pPr marL="0" marR="0" lvl="0" indent="0" algn="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Nusemetu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H="1" flipV="1">
              <a:off x="3729069" y="1757082"/>
              <a:ext cx="3848598" cy="108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3327971" y="1582945"/>
              <a:ext cx="402513" cy="351448"/>
            </a:xfrm>
            <a:prstGeom prst="rec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l" rotWithShape="0">
                <a:schemeClr val="bg1">
                  <a:alpha val="43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28967" y="3620442"/>
            <a:ext cx="4499002" cy="1652728"/>
            <a:chOff x="4528967" y="3620442"/>
            <a:chExt cx="4499002" cy="1652728"/>
          </a:xfrm>
        </p:grpSpPr>
        <p:sp>
          <p:nvSpPr>
            <p:cNvPr id="35" name="TextBox 34"/>
            <p:cNvSpPr txBox="1"/>
            <p:nvPr/>
          </p:nvSpPr>
          <p:spPr>
            <a:xfrm>
              <a:off x="8106548" y="4807208"/>
              <a:ext cx="921421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ysClr val="windowText" lastClr="000000">
                  <a:alpha val="43000"/>
                </a:sys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Iatukei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380312" y="3620442"/>
              <a:ext cx="1647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Mt </a:t>
              </a:r>
              <a:r>
                <a:rPr kumimoji="0" lang="en-GB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Lowanialu</a:t>
              </a: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</a:t>
              </a:r>
              <a:r>
                <a:rPr kumimoji="0" lang="en-GB" sz="20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881251" y="4342162"/>
              <a:ext cx="1146718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ysClr val="windowText" lastClr="000000">
                  <a:alpha val="43000"/>
                </a:sys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Mt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Yasur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>
              <a:off x="5990996" y="5056626"/>
              <a:ext cx="2132702" cy="435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 flipV="1">
              <a:off x="5711429" y="4578093"/>
              <a:ext cx="2175271" cy="7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4759691" y="3868070"/>
              <a:ext cx="2664296" cy="297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5589150" y="4799439"/>
              <a:ext cx="395671" cy="473731"/>
            </a:xfrm>
            <a:prstGeom prst="rec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l" rotWithShape="0">
                <a:schemeClr val="bg1">
                  <a:alpha val="43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28967" y="3762755"/>
              <a:ext cx="233744" cy="210436"/>
            </a:xfrm>
            <a:prstGeom prst="rec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l" rotWithShape="0">
                <a:schemeClr val="bg1">
                  <a:alpha val="43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471765" y="4468372"/>
              <a:ext cx="233744" cy="210436"/>
            </a:xfrm>
            <a:prstGeom prst="rect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l" rotWithShape="0">
                <a:schemeClr val="bg1">
                  <a:alpha val="43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3290937" y="46365"/>
            <a:ext cx="2433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 smtClean="0"/>
              <a:t>Field Sites</a:t>
            </a:r>
          </a:p>
        </p:txBody>
      </p:sp>
    </p:spTree>
    <p:extLst>
      <p:ext uri="{BB962C8B-B14F-4D97-AF65-F5344CB8AC3E}">
        <p14:creationId xmlns:p14="http://schemas.microsoft.com/office/powerpoint/2010/main" val="135790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690" y="260648"/>
            <a:ext cx="2409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err="1"/>
              <a:t>Lowkwaria</a:t>
            </a:r>
            <a:r>
              <a:rPr lang="en-GB" sz="3600" b="1" i="1" dirty="0"/>
              <a:t> </a:t>
            </a:r>
            <a:endParaRPr lang="en-US" sz="3600" dirty="0"/>
          </a:p>
        </p:txBody>
      </p:sp>
      <p:pic>
        <p:nvPicPr>
          <p:cNvPr id="4" name="Picture 3" descr="DSC_342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0448" y="3674277"/>
            <a:ext cx="5006048" cy="2995083"/>
          </a:xfrm>
          <a:prstGeom prst="rect">
            <a:avLst/>
          </a:prstGeom>
        </p:spPr>
      </p:pic>
      <p:pic>
        <p:nvPicPr>
          <p:cNvPr id="5" name="Picture 4" descr="DSC_344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469" y="260648"/>
            <a:ext cx="5001026" cy="3312368"/>
          </a:xfrm>
          <a:prstGeom prst="rect">
            <a:avLst/>
          </a:prstGeom>
        </p:spPr>
      </p:pic>
      <p:pic>
        <p:nvPicPr>
          <p:cNvPr id="7" name="Picture 6" descr="DSC_345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"/>
          <a:stretch/>
        </p:blipFill>
        <p:spPr>
          <a:xfrm>
            <a:off x="107504" y="1136217"/>
            <a:ext cx="3842394" cy="55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4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3257" y="116632"/>
            <a:ext cx="199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err="1" smtClean="0"/>
              <a:t>Letakran</a:t>
            </a:r>
            <a:r>
              <a:rPr lang="en-GB" sz="3600" b="1" i="1" dirty="0" smtClean="0"/>
              <a:t>  </a:t>
            </a:r>
            <a:endParaRPr lang="en-US" sz="3600" dirty="0"/>
          </a:p>
        </p:txBody>
      </p:sp>
      <p:pic>
        <p:nvPicPr>
          <p:cNvPr id="3" name="Picture 2" descr="DSC_263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161389"/>
            <a:ext cx="4716016" cy="3123595"/>
          </a:xfrm>
          <a:prstGeom prst="rect">
            <a:avLst/>
          </a:prstGeom>
        </p:spPr>
      </p:pic>
      <p:pic>
        <p:nvPicPr>
          <p:cNvPr id="4" name="Picture 3" descr="DSC_26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63217" y="1849423"/>
            <a:ext cx="5571865" cy="3690456"/>
          </a:xfrm>
          <a:prstGeom prst="rect">
            <a:avLst/>
          </a:prstGeom>
        </p:spPr>
      </p:pic>
      <p:pic>
        <p:nvPicPr>
          <p:cNvPr id="5" name="Picture 4" descr="DSC_263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356992"/>
            <a:ext cx="4716016" cy="31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6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360" y="3458903"/>
            <a:ext cx="4734185" cy="3138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188640"/>
            <a:ext cx="2949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smtClean="0"/>
              <a:t>Mt </a:t>
            </a:r>
            <a:r>
              <a:rPr lang="en-GB" sz="3600" b="1" i="1" dirty="0" err="1" smtClean="0"/>
              <a:t>Lowanialu</a:t>
            </a:r>
            <a:endParaRPr lang="en-GB" sz="3600" i="1" dirty="0"/>
          </a:p>
        </p:txBody>
      </p:sp>
      <p:pic>
        <p:nvPicPr>
          <p:cNvPr id="6" name="Picture 5" descr="DSC_407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360" y="193603"/>
            <a:ext cx="4742995" cy="3153587"/>
          </a:xfrm>
          <a:prstGeom prst="rect">
            <a:avLst/>
          </a:prstGeom>
        </p:spPr>
      </p:pic>
      <p:pic>
        <p:nvPicPr>
          <p:cNvPr id="7" name="Picture 6" descr="DSC_296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90" y="3458903"/>
            <a:ext cx="3988926" cy="3135384"/>
          </a:xfrm>
          <a:prstGeom prst="rect">
            <a:avLst/>
          </a:prstGeom>
        </p:spPr>
      </p:pic>
      <p:pic>
        <p:nvPicPr>
          <p:cNvPr id="8" name="Picture 7" descr="Vanuatu 123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90" y="844853"/>
            <a:ext cx="4001561" cy="25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296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96" y="3501008"/>
            <a:ext cx="4070442" cy="3168352"/>
          </a:xfrm>
          <a:prstGeom prst="rect">
            <a:avLst/>
          </a:prstGeom>
        </p:spPr>
      </p:pic>
      <p:pic>
        <p:nvPicPr>
          <p:cNvPr id="4" name="Picture 3" descr="DSC_302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527" y="3501009"/>
            <a:ext cx="4705970" cy="3179588"/>
          </a:xfrm>
          <a:prstGeom prst="rect">
            <a:avLst/>
          </a:prstGeom>
        </p:spPr>
      </p:pic>
      <p:pic>
        <p:nvPicPr>
          <p:cNvPr id="5" name="Picture 4" descr="P620033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260648"/>
            <a:ext cx="3183000" cy="3153325"/>
          </a:xfrm>
          <a:prstGeom prst="rect">
            <a:avLst/>
          </a:prstGeom>
        </p:spPr>
      </p:pic>
      <p:pic>
        <p:nvPicPr>
          <p:cNvPr id="7" name="Picture 6" descr="DSC_4094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4102" y="260648"/>
            <a:ext cx="5602394" cy="31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502" y="188640"/>
            <a:ext cx="4236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err="1"/>
              <a:t>Yakel</a:t>
            </a:r>
            <a:r>
              <a:rPr lang="en-GB" sz="3600" b="1" i="1" dirty="0"/>
              <a:t> Village </a:t>
            </a:r>
            <a:r>
              <a:rPr lang="en-GB" sz="3600" b="1" i="1" dirty="0" smtClean="0"/>
              <a:t>&amp; Bush</a:t>
            </a:r>
            <a:endParaRPr lang="en-GB" sz="3600" b="1" i="1" dirty="0"/>
          </a:p>
        </p:txBody>
      </p:sp>
      <p:pic>
        <p:nvPicPr>
          <p:cNvPr id="3" name="Picture 2" descr="Vanuatu 04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61" y="980728"/>
            <a:ext cx="4858637" cy="2835989"/>
          </a:xfrm>
          <a:prstGeom prst="rect">
            <a:avLst/>
          </a:prstGeom>
        </p:spPr>
      </p:pic>
      <p:pic>
        <p:nvPicPr>
          <p:cNvPr id="7" name="Picture 6" descr="Vanuatu 03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2919" y="260648"/>
            <a:ext cx="3753458" cy="6408712"/>
          </a:xfrm>
          <a:prstGeom prst="rect">
            <a:avLst/>
          </a:prstGeom>
        </p:spPr>
      </p:pic>
      <p:pic>
        <p:nvPicPr>
          <p:cNvPr id="8" name="Picture 7" descr="Vanuatu 06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8"/>
          <a:stretch/>
        </p:blipFill>
        <p:spPr>
          <a:xfrm>
            <a:off x="153698" y="3943244"/>
            <a:ext cx="4861700" cy="272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vanuatu_rel98.jpg                                              00063DD4&#10;Apiales HD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5262563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66800" y="1676400"/>
            <a:ext cx="6211890" cy="1143000"/>
            <a:chOff x="1295400" y="1676400"/>
            <a:chExt cx="6211890" cy="1143000"/>
          </a:xfrm>
        </p:grpSpPr>
        <p:sp>
          <p:nvSpPr>
            <p:cNvPr id="112645" name="Oval 5"/>
            <p:cNvSpPr>
              <a:spLocks noChangeArrowheads="1"/>
            </p:cNvSpPr>
            <p:nvPr/>
          </p:nvSpPr>
          <p:spPr bwMode="auto">
            <a:xfrm>
              <a:off x="1295400" y="1676400"/>
              <a:ext cx="1371600" cy="1143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8100" dir="2700000" algn="tl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647" name="Text Box 7"/>
            <p:cNvSpPr txBox="1">
              <a:spLocks noChangeArrowheads="1"/>
            </p:cNvSpPr>
            <p:nvPr/>
          </p:nvSpPr>
          <p:spPr bwMode="auto">
            <a:xfrm>
              <a:off x="5775325" y="1993900"/>
              <a:ext cx="173196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 b="1" dirty="0" smtClean="0">
                  <a:solidFill>
                    <a:prstClr val="white"/>
                  </a:solidFill>
                  <a:ea typeface="ＭＳ Ｐゴシック" charset="0"/>
                  <a:cs typeface="ＭＳ Ｐゴシック" charset="0"/>
                </a:rPr>
                <a:t>Santo 2006</a:t>
              </a:r>
              <a:endPara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650" name="Line 10"/>
            <p:cNvSpPr>
              <a:spLocks noChangeShapeType="1"/>
            </p:cNvSpPr>
            <p:nvPr/>
          </p:nvSpPr>
          <p:spPr bwMode="auto">
            <a:xfrm flipH="1">
              <a:off x="2743200" y="2286000"/>
              <a:ext cx="30480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38100" dir="2700000" algn="tl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62200" y="4038600"/>
            <a:ext cx="4085370" cy="609600"/>
            <a:chOff x="2590800" y="4038600"/>
            <a:chExt cx="4085370" cy="609600"/>
          </a:xfrm>
        </p:grpSpPr>
        <p:sp>
          <p:nvSpPr>
            <p:cNvPr id="112643" name="Oval 3"/>
            <p:cNvSpPr>
              <a:spLocks noChangeArrowheads="1"/>
            </p:cNvSpPr>
            <p:nvPr/>
          </p:nvSpPr>
          <p:spPr bwMode="auto">
            <a:xfrm>
              <a:off x="2590800" y="4038600"/>
              <a:ext cx="1219200" cy="609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38100" dir="2700000" algn="tl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648" name="Text Box 8"/>
            <p:cNvSpPr txBox="1">
              <a:spLocks noChangeArrowheads="1"/>
            </p:cNvSpPr>
            <p:nvPr/>
          </p:nvSpPr>
          <p:spPr bwMode="auto">
            <a:xfrm>
              <a:off x="5775325" y="4083050"/>
              <a:ext cx="90084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00" b="1" dirty="0" err="1">
                  <a:solidFill>
                    <a:prstClr val="white"/>
                  </a:solidFill>
                  <a:ea typeface="ＭＳ Ｐゴシック" charset="0"/>
                  <a:cs typeface="ＭＳ Ｐゴシック" charset="0"/>
                </a:rPr>
                <a:t>Efaté</a:t>
              </a:r>
              <a:endParaRPr lang="en-US" altLang="en-US" sz="26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651" name="Line 11"/>
            <p:cNvSpPr>
              <a:spLocks noChangeShapeType="1"/>
            </p:cNvSpPr>
            <p:nvPr/>
          </p:nvSpPr>
          <p:spPr bwMode="auto">
            <a:xfrm flipH="1">
              <a:off x="3886200" y="4343400"/>
              <a:ext cx="19050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38100" dir="2700000" algn="tl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61156" y="4902160"/>
            <a:ext cx="5683962" cy="1752600"/>
            <a:chOff x="3161156" y="4902160"/>
            <a:chExt cx="5683962" cy="1752600"/>
          </a:xfrm>
        </p:grpSpPr>
        <p:grpSp>
          <p:nvGrpSpPr>
            <p:cNvPr id="4" name="Group 3"/>
            <p:cNvGrpSpPr/>
            <p:nvPr/>
          </p:nvGrpSpPr>
          <p:grpSpPr>
            <a:xfrm>
              <a:off x="3161156" y="4902160"/>
              <a:ext cx="4135279" cy="1752600"/>
              <a:chOff x="3389756" y="4902160"/>
              <a:chExt cx="4135279" cy="1752600"/>
            </a:xfrm>
          </p:grpSpPr>
          <p:sp>
            <p:nvSpPr>
              <p:cNvPr id="112644" name="Oval 4"/>
              <p:cNvSpPr>
                <a:spLocks noChangeArrowheads="1"/>
              </p:cNvSpPr>
              <p:nvPr/>
            </p:nvSpPr>
            <p:spPr bwMode="auto">
              <a:xfrm rot="20552695">
                <a:off x="3389756" y="4902160"/>
                <a:ext cx="1518273" cy="17526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8100" dir="2700000" algn="tl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prstClr val="white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649" name="Text Box 9"/>
              <p:cNvSpPr txBox="1">
                <a:spLocks noChangeArrowheads="1"/>
              </p:cNvSpPr>
              <p:nvPr/>
            </p:nvSpPr>
            <p:spPr bwMode="auto">
              <a:xfrm>
                <a:off x="5775325" y="5530850"/>
                <a:ext cx="1749710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600" b="1" dirty="0" err="1" smtClean="0">
                    <a:solidFill>
                      <a:prstClr val="white"/>
                    </a:solidFill>
                    <a:ea typeface="ＭＳ Ｐゴシック" charset="0"/>
                    <a:cs typeface="ＭＳ Ｐゴシック" charset="0"/>
                  </a:rPr>
                  <a:t>Tafea</a:t>
                </a:r>
                <a:r>
                  <a:rPr lang="en-US" altLang="en-US" sz="2600" b="1" dirty="0" smtClean="0">
                    <a:solidFill>
                      <a:prstClr val="white"/>
                    </a:solidFill>
                    <a:ea typeface="ＭＳ Ｐゴシック" charset="0"/>
                    <a:cs typeface="ＭＳ Ｐゴシック" charset="0"/>
                  </a:rPr>
                  <a:t> Prov.</a:t>
                </a:r>
                <a:endParaRPr lang="en-US" altLang="en-US" sz="2600" b="1" dirty="0">
                  <a:solidFill>
                    <a:prstClr val="white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652" name="Line 12"/>
              <p:cNvSpPr>
                <a:spLocks noChangeShapeType="1"/>
              </p:cNvSpPr>
              <p:nvPr/>
            </p:nvSpPr>
            <p:spPr bwMode="auto">
              <a:xfrm flipH="1">
                <a:off x="4953000" y="5791200"/>
                <a:ext cx="838200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dist="38100" dir="2700000" algn="tl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prstClr val="white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391400" y="4953000"/>
              <a:ext cx="145371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T-</a:t>
              </a:r>
              <a:r>
                <a:rPr lang="en-US" sz="2000" b="1" dirty="0" err="1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anna</a:t>
              </a:r>
              <a:endParaRPr lang="en-US" sz="2000" b="1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A-</a:t>
              </a:r>
              <a:r>
                <a:rPr lang="en-US" sz="2000" b="1" dirty="0" err="1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neityum</a:t>
              </a:r>
              <a:endParaRPr lang="en-US" sz="2000" b="1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F-</a:t>
              </a:r>
              <a:r>
                <a:rPr lang="en-US" sz="2000" b="1" dirty="0" err="1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utuna</a:t>
              </a:r>
              <a:endParaRPr lang="en-US" sz="2000" b="1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E-</a:t>
              </a:r>
              <a:r>
                <a:rPr lang="en-US" sz="2000" b="1" dirty="0" err="1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rromango</a:t>
              </a:r>
              <a:endParaRPr lang="en-US" sz="2000" b="1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A-</a:t>
              </a:r>
              <a:r>
                <a:rPr lang="en-US" sz="2000" b="1" dirty="0" err="1" smtClean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niwa</a:t>
              </a:r>
              <a:endParaRPr lang="en-US" sz="2000" b="1" dirty="0">
                <a:solidFill>
                  <a:srgbClr val="FFFF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2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66" y="3573016"/>
            <a:ext cx="4428492" cy="2952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554" y="332656"/>
            <a:ext cx="4392348" cy="2808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84604" y="1364067"/>
            <a:ext cx="6188468" cy="412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1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1412776"/>
            <a:ext cx="8673759" cy="48245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260648"/>
            <a:ext cx="7260471" cy="99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i="1" dirty="0" smtClean="0"/>
              <a:t>Green Hill Botanical Garden </a:t>
            </a:r>
          </a:p>
          <a:p>
            <a:pPr>
              <a:lnSpc>
                <a:spcPct val="80000"/>
              </a:lnSpc>
            </a:pPr>
            <a:r>
              <a:rPr lang="en-GB" sz="3600" b="1" i="1" dirty="0"/>
              <a:t>	</a:t>
            </a:r>
            <a:r>
              <a:rPr lang="en-GB" sz="3600" b="1" i="1" dirty="0" smtClean="0"/>
              <a:t>&amp; </a:t>
            </a:r>
            <a:r>
              <a:rPr lang="en-GB" sz="3600" b="1" i="1" dirty="0" err="1" smtClean="0"/>
              <a:t>Nusametu</a:t>
            </a:r>
            <a:r>
              <a:rPr lang="en-GB" sz="3600" b="1" i="1" dirty="0" smtClean="0"/>
              <a:t> Conservation Area</a:t>
            </a:r>
            <a:endParaRPr lang="en-GB" sz="3600" b="1" i="1" dirty="0"/>
          </a:p>
        </p:txBody>
      </p:sp>
    </p:spTree>
    <p:extLst>
      <p:ext uri="{BB962C8B-B14F-4D97-AF65-F5344CB8AC3E}">
        <p14:creationId xmlns:p14="http://schemas.microsoft.com/office/powerpoint/2010/main" val="146962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88640"/>
            <a:ext cx="7200800" cy="54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3039412"/>
            <a:ext cx="2715905" cy="2909868"/>
          </a:xfrm>
          <a:prstGeom prst="rect">
            <a:avLst/>
          </a:prstGeom>
          <a:effectLst>
            <a:outerShdw dist="38100" dir="13500000" sx="105000" sy="105000" algn="br" rotWithShape="0">
              <a:prstClr val="black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3944" y="5609196"/>
            <a:ext cx="4738096" cy="91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200" b="1" i="1" dirty="0" smtClean="0"/>
              <a:t>Ex situ </a:t>
            </a:r>
            <a:r>
              <a:rPr lang="en-GB" sz="2200" b="1" dirty="0" smtClean="0"/>
              <a:t>conservation of </a:t>
            </a:r>
            <a:r>
              <a:rPr lang="en-GB" sz="2200" b="1" dirty="0" err="1" smtClean="0"/>
              <a:t>Nohoich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pamtri</a:t>
            </a:r>
            <a:r>
              <a:rPr lang="en-GB" sz="2200" b="1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GB" sz="2200" b="1" dirty="0" smtClean="0"/>
              <a:t>(</a:t>
            </a:r>
            <a:r>
              <a:rPr lang="en-GB" sz="2200" b="1" i="1" dirty="0" err="1" smtClean="0"/>
              <a:t>Carpoxylon</a:t>
            </a:r>
            <a:r>
              <a:rPr lang="en-GB" sz="2200" b="1" i="1" dirty="0" smtClean="0"/>
              <a:t> </a:t>
            </a:r>
            <a:r>
              <a:rPr lang="en-GB" sz="2200" b="1" i="1" dirty="0" err="1" smtClean="0"/>
              <a:t>macrocarpum</a:t>
            </a:r>
            <a:r>
              <a:rPr lang="en-GB" sz="2200" b="1" dirty="0" smtClean="0"/>
              <a:t>),</a:t>
            </a:r>
          </a:p>
          <a:p>
            <a:pPr>
              <a:lnSpc>
                <a:spcPct val="80000"/>
              </a:lnSpc>
            </a:pPr>
            <a:r>
              <a:rPr lang="en-GB" sz="2200" b="1" dirty="0" smtClean="0"/>
              <a:t>Vanuatu’s only endemic plant genus</a:t>
            </a:r>
            <a:endParaRPr lang="en-GB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76835" y="6023029"/>
            <a:ext cx="3339376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2000" b="1" dirty="0" smtClean="0"/>
              <a:t>One of last remaining signs at</a:t>
            </a:r>
            <a:br>
              <a:rPr lang="en-GB" sz="2000" b="1" dirty="0" smtClean="0"/>
            </a:br>
            <a:r>
              <a:rPr lang="en-GB" sz="2000" b="1" dirty="0" smtClean="0"/>
              <a:t>Green Hill Botanical Garden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78042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65668"/>
            <a:ext cx="6424252" cy="3180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954528"/>
            <a:ext cx="4725191" cy="2786840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179512" y="3409642"/>
            <a:ext cx="462459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800" b="1" i="1" dirty="0" err="1" smtClean="0"/>
              <a:t>Nusemetu</a:t>
            </a:r>
            <a:r>
              <a:rPr lang="en-GB" sz="2800" b="1" i="1" dirty="0" smtClean="0"/>
              <a:t> Conservation Area</a:t>
            </a:r>
            <a:endParaRPr lang="en-GB" sz="2800" b="1" i="1" dirty="0"/>
          </a:p>
        </p:txBody>
      </p:sp>
      <p:pic>
        <p:nvPicPr>
          <p:cNvPr id="6" name="Picture 5" descr="DSC_396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3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11839" y="681049"/>
            <a:ext cx="3145058" cy="2160240"/>
          </a:xfrm>
          <a:prstGeom prst="rect">
            <a:avLst/>
          </a:prstGeom>
        </p:spPr>
      </p:pic>
      <p:pic>
        <p:nvPicPr>
          <p:cNvPr id="7" name="Picture 6" descr="IMG_4291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633" y="3429000"/>
            <a:ext cx="389285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2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32656"/>
            <a:ext cx="4504738" cy="2960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332656"/>
            <a:ext cx="3888432" cy="2960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2"/>
          <a:stretch/>
        </p:blipFill>
        <p:spPr>
          <a:xfrm>
            <a:off x="5076057" y="3612990"/>
            <a:ext cx="3888432" cy="3200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62" y="3612990"/>
            <a:ext cx="4516562" cy="3200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0728" y="-27384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Forging partnerships</a:t>
            </a:r>
            <a:endParaRPr lang="en-GB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070384" y="3284984"/>
            <a:ext cx="2237920" cy="369332"/>
          </a:xfrm>
          <a:prstGeom prst="rect">
            <a:avLst/>
          </a:prstGeom>
          <a:noFill/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GB" b="1" i="1" dirty="0" smtClean="0"/>
              <a:t>Respecting Traditions</a:t>
            </a:r>
            <a:endParaRPr lang="en-GB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25294" y="3284984"/>
            <a:ext cx="2302490" cy="369332"/>
          </a:xfrm>
          <a:prstGeom prst="rect">
            <a:avLst/>
          </a:prstGeom>
          <a:noFill/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GB" b="1" i="1" dirty="0" smtClean="0"/>
              <a:t>Building Relationships</a:t>
            </a:r>
            <a:endParaRPr lang="en-GB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22324" y="-27384"/>
            <a:ext cx="3034549" cy="369332"/>
          </a:xfrm>
          <a:prstGeom prst="rect">
            <a:avLst/>
          </a:prstGeom>
          <a:noFill/>
          <a:effectLst>
            <a:outerShdw dist="381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Teaching the Next Generation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402787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2113" y="116632"/>
            <a:ext cx="33818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smtClean="0"/>
              <a:t>Bush near </a:t>
            </a:r>
            <a:r>
              <a:rPr lang="en-GB" sz="3600" b="1" i="1" dirty="0" err="1" smtClean="0"/>
              <a:t>Yasur</a:t>
            </a:r>
            <a:endParaRPr lang="en-GB" sz="36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451" y="3212976"/>
            <a:ext cx="5269045" cy="3456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33006"/>
            <a:ext cx="5336000" cy="3547872"/>
          </a:xfrm>
          <a:prstGeom prst="rect">
            <a:avLst/>
          </a:prstGeom>
          <a:effectLst>
            <a:outerShdw dist="50800" dir="5400000" sx="106000" sy="106000" algn="ctr" rotWithShape="0">
              <a:schemeClr val="bg1"/>
            </a:outerShdw>
          </a:effectLst>
        </p:spPr>
      </p:pic>
      <p:pic>
        <p:nvPicPr>
          <p:cNvPr id="3" name="Picture 2" descr="P621037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653136"/>
            <a:ext cx="3312368" cy="2017539"/>
          </a:xfrm>
          <a:prstGeom prst="rect">
            <a:avLst/>
          </a:prstGeom>
        </p:spPr>
      </p:pic>
      <p:pic>
        <p:nvPicPr>
          <p:cNvPr id="6" name="Picture 5" descr="P6200347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79567" y="229801"/>
            <a:ext cx="2913341" cy="27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0252" y="116632"/>
            <a:ext cx="6844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err="1" smtClean="0"/>
              <a:t>Yenhup</a:t>
            </a:r>
            <a:r>
              <a:rPr lang="en-GB" sz="3600" b="1" i="1" dirty="0" smtClean="0"/>
              <a:t> Village &amp; </a:t>
            </a:r>
            <a:r>
              <a:rPr lang="en-GB" sz="3600" b="1" i="1" dirty="0" err="1" smtClean="0"/>
              <a:t>Tukosmera</a:t>
            </a:r>
            <a:r>
              <a:rPr lang="en-GB" sz="3600" b="1" i="1" dirty="0" smtClean="0"/>
              <a:t> Area</a:t>
            </a:r>
            <a:endParaRPr lang="en-GB" sz="3600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256" y="938141"/>
            <a:ext cx="4218923" cy="2490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02426" y="3067755"/>
            <a:ext cx="3159211" cy="41880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938141"/>
            <a:ext cx="4131752" cy="32483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410" y="4093354"/>
            <a:ext cx="3007454" cy="400110"/>
          </a:xfrm>
          <a:prstGeom prst="rect">
            <a:avLst/>
          </a:prstGeom>
          <a:noFill/>
          <a:effectLst>
            <a:outerShdw blurRad="3175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000" b="1" i="1" dirty="0" err="1" smtClean="0"/>
              <a:t>Yenhup</a:t>
            </a:r>
            <a:r>
              <a:rPr lang="en-GB" sz="2000" b="1" i="1" dirty="0" smtClean="0"/>
              <a:t> </a:t>
            </a:r>
            <a:r>
              <a:rPr lang="en-GB" sz="2000" b="1" i="1" dirty="0" err="1" smtClean="0"/>
              <a:t>Nakamal</a:t>
            </a:r>
            <a:r>
              <a:rPr lang="en-GB" sz="2000" b="1" i="1" dirty="0" smtClean="0"/>
              <a:t> &amp; Chiefs</a:t>
            </a:r>
            <a:endParaRPr lang="en-GB" sz="20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62710" y="2852936"/>
            <a:ext cx="1796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/>
              <a:t>Mt </a:t>
            </a:r>
            <a:r>
              <a:rPr lang="en-GB" sz="2000" b="1" i="1" dirty="0" err="1" smtClean="0"/>
              <a:t>Tukosmera</a:t>
            </a:r>
            <a:endParaRPr lang="en-GB" sz="20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63888" y="6218341"/>
            <a:ext cx="1320794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2000" b="1" i="1" dirty="0" smtClean="0"/>
              <a:t>Stone of </a:t>
            </a:r>
          </a:p>
          <a:p>
            <a:pPr algn="r">
              <a:lnSpc>
                <a:spcPct val="80000"/>
              </a:lnSpc>
            </a:pPr>
            <a:r>
              <a:rPr lang="en-GB" sz="2000" b="1" i="1" dirty="0" err="1" smtClean="0"/>
              <a:t>Drae</a:t>
            </a:r>
            <a:r>
              <a:rPr lang="en-GB" sz="2000" b="1" i="1" dirty="0" smtClean="0"/>
              <a:t> </a:t>
            </a:r>
            <a:r>
              <a:rPr lang="en-GB" sz="2000" b="1" i="1" dirty="0" err="1" smtClean="0"/>
              <a:t>Wud</a:t>
            </a:r>
            <a:endParaRPr lang="en-GB" sz="2000" b="1" i="1" dirty="0"/>
          </a:p>
        </p:txBody>
      </p:sp>
      <p:pic>
        <p:nvPicPr>
          <p:cNvPr id="2" name="Picture 1" descr="DSC04378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4653136"/>
            <a:ext cx="3195983" cy="2088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76746" y="4653136"/>
            <a:ext cx="1383286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000" b="1" i="1" dirty="0" err="1" smtClean="0"/>
              <a:t>Ax</a:t>
            </a:r>
            <a:r>
              <a:rPr lang="en-GB" sz="2000" b="1" i="1" dirty="0" smtClean="0"/>
              <a:t>-carving</a:t>
            </a:r>
          </a:p>
          <a:p>
            <a:pPr>
              <a:lnSpc>
                <a:spcPct val="80000"/>
              </a:lnSpc>
            </a:pPr>
            <a:r>
              <a:rPr lang="en-GB" sz="2000" b="1" i="1" dirty="0" smtClean="0"/>
              <a:t>stone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3053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3" b="-30"/>
          <a:stretch/>
        </p:blipFill>
        <p:spPr>
          <a:xfrm>
            <a:off x="3342088" y="3861049"/>
            <a:ext cx="5694408" cy="2822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1" y="116632"/>
            <a:ext cx="5153040" cy="36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68219"/>
            <a:ext cx="2575144" cy="348813"/>
          </a:xfrm>
          <a:prstGeom prst="rect">
            <a:avLst/>
          </a:prstGeom>
          <a:noFill/>
          <a:effectLst>
            <a:outerShdw blurRad="3175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000" b="1" i="1" dirty="0" smtClean="0"/>
              <a:t>Host family in </a:t>
            </a:r>
            <a:r>
              <a:rPr lang="en-GB" sz="2000" b="1" i="1" dirty="0" err="1" smtClean="0"/>
              <a:t>Yenhup</a:t>
            </a:r>
            <a:endParaRPr lang="en-GB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359658" y="3266013"/>
            <a:ext cx="1748846" cy="595035"/>
          </a:xfrm>
          <a:prstGeom prst="rect">
            <a:avLst/>
          </a:prstGeom>
          <a:noFill/>
          <a:effectLst>
            <a:outerShdw blurRad="3175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2000" b="1" i="1" dirty="0" err="1" smtClean="0"/>
              <a:t>Kastom</a:t>
            </a:r>
            <a:r>
              <a:rPr lang="en-GB" sz="2000" b="1" i="1" dirty="0" smtClean="0"/>
              <a:t> dance </a:t>
            </a:r>
          </a:p>
          <a:p>
            <a:pPr algn="r">
              <a:lnSpc>
                <a:spcPct val="80000"/>
              </a:lnSpc>
            </a:pPr>
            <a:r>
              <a:rPr lang="en-GB" sz="2000" b="1" i="1" dirty="0" smtClean="0"/>
              <a:t>in </a:t>
            </a:r>
            <a:r>
              <a:rPr lang="en-GB" sz="2000" b="1" i="1" dirty="0" err="1" smtClean="0"/>
              <a:t>Inemra</a:t>
            </a:r>
            <a:endParaRPr lang="en-GB" sz="2000" b="1" i="1" dirty="0"/>
          </a:p>
        </p:txBody>
      </p:sp>
      <p:pic>
        <p:nvPicPr>
          <p:cNvPr id="2" name="Picture 1" descr="IMG_404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1" y="3861048"/>
            <a:ext cx="2931680" cy="2826532"/>
          </a:xfrm>
          <a:prstGeom prst="rect">
            <a:avLst/>
          </a:prstGeom>
        </p:spPr>
      </p:pic>
      <p:pic>
        <p:nvPicPr>
          <p:cNvPr id="3" name="Picture 2" descr="IMG_403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778" y="116631"/>
            <a:ext cx="3460156" cy="2431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8104" y="2564904"/>
            <a:ext cx="1755734" cy="348813"/>
          </a:xfrm>
          <a:prstGeom prst="rect">
            <a:avLst/>
          </a:prstGeom>
          <a:noFill/>
          <a:effectLst>
            <a:outerShdw blurRad="3175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000" b="1" i="1" dirty="0" smtClean="0"/>
              <a:t>Cyclone house</a:t>
            </a:r>
            <a:endParaRPr lang="en-GB" sz="2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08163" y="6381328"/>
            <a:ext cx="2067693" cy="348813"/>
          </a:xfrm>
          <a:prstGeom prst="rect">
            <a:avLst/>
          </a:prstGeom>
          <a:noFill/>
          <a:effectLst>
            <a:outerShdw blurRad="3175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000" b="1" i="1" dirty="0" smtClean="0"/>
              <a:t>“Telephone tree”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412906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960" y="1754094"/>
            <a:ext cx="4739441" cy="477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532262"/>
            <a:ext cx="3855808" cy="2682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0534" y="532262"/>
            <a:ext cx="4380138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400" b="1" i="1" dirty="0" smtClean="0"/>
              <a:t>Participation of </a:t>
            </a:r>
            <a:r>
              <a:rPr lang="en-GB" sz="2400" b="1" i="1" dirty="0" err="1" smtClean="0"/>
              <a:t>Yenhup</a:t>
            </a:r>
            <a:r>
              <a:rPr lang="en-GB" sz="2400" b="1" i="1" dirty="0" smtClean="0"/>
              <a:t> Village</a:t>
            </a:r>
          </a:p>
          <a:p>
            <a:pPr>
              <a:lnSpc>
                <a:spcPct val="80000"/>
              </a:lnSpc>
            </a:pPr>
            <a:r>
              <a:rPr lang="en-GB" sz="2400" b="1" i="1" dirty="0"/>
              <a:t>i</a:t>
            </a:r>
            <a:r>
              <a:rPr lang="en-GB" sz="2400" b="1" i="1" dirty="0" smtClean="0"/>
              <a:t>n collecting &amp; identifying plants</a:t>
            </a:r>
            <a:endParaRPr lang="en-GB" sz="24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65" y="3284984"/>
            <a:ext cx="3852163" cy="32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8" y="3645024"/>
            <a:ext cx="4612669" cy="3066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52617" y="1428081"/>
            <a:ext cx="6451312" cy="4116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78" y="260648"/>
            <a:ext cx="4612669" cy="32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2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457200" y="836712"/>
            <a:ext cx="83286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Ethnic Groups:		98% Melanesian (Ni-Vanuatu)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457200" y="2757587"/>
            <a:ext cx="77122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No. languages:		</a:t>
            </a:r>
            <a:r>
              <a:rPr lang="en-US" altLang="en-US" sz="28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112 local </a:t>
            </a:r>
            <a:r>
              <a:rPr lang="en-US" altLang="en-US" sz="28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languages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				+ French, English, </a:t>
            </a:r>
            <a:r>
              <a:rPr lang="en-US" altLang="en-US" sz="2800" b="1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Bislama</a:t>
            </a:r>
            <a:endParaRPr lang="en-US" altLang="en-US" sz="2800" b="1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744663" y="226095"/>
            <a:ext cx="5268464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9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Vanuatu:  Brief History &amp; Culture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457200" y="1614587"/>
            <a:ext cx="87149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Colonial Period:		</a:t>
            </a:r>
            <a:r>
              <a:rPr lang="en-US" altLang="en-US" sz="28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“New Hebrides” </a:t>
            </a:r>
            <a:r>
              <a:rPr lang="en-US" altLang="en-US" sz="28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(1906 – 1980)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				</a:t>
            </a:r>
            <a:r>
              <a:rPr lang="en-US" altLang="en-US" sz="2800" b="1" dirty="0" smtClean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British–</a:t>
            </a:r>
            <a:r>
              <a:rPr lang="en-US" altLang="en-US" sz="2800" b="1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French Condominium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3401" y="3529928"/>
            <a:ext cx="8305799" cy="3179785"/>
            <a:chOff x="533401" y="3529928"/>
            <a:chExt cx="8305799" cy="3179785"/>
          </a:xfrm>
        </p:grpSpPr>
        <p:pic>
          <p:nvPicPr>
            <p:cNvPr id="113670" name="Picture 6" descr="Bislama sign3 sm.jpg                                           00066AA1&#10;Apiales HD  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3962400"/>
              <a:ext cx="3416300" cy="273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 descr="Vanuatu 221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80000"/>
                      </a14:imgEffect>
                      <a14:imgEffect>
                        <a14:brightnessContrast bright="6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1" y="3529928"/>
              <a:ext cx="2209800" cy="3156073"/>
            </a:xfrm>
            <a:prstGeom prst="rect">
              <a:avLst/>
            </a:prstGeom>
          </p:spPr>
        </p:pic>
        <p:pic>
          <p:nvPicPr>
            <p:cNvPr id="3" name="Picture 2" descr="IMG_3961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212394" y="4082907"/>
              <a:ext cx="2739012" cy="2514600"/>
            </a:xfrm>
            <a:prstGeom prst="rect">
              <a:avLst/>
            </a:prstGeom>
          </p:spPr>
        </p:pic>
      </p:grpSp>
      <p:sp>
        <p:nvSpPr>
          <p:cNvPr id="10" name="Line 21"/>
          <p:cNvSpPr>
            <a:spLocks noChangeShapeType="1"/>
          </p:cNvSpPr>
          <p:nvPr/>
        </p:nvSpPr>
        <p:spPr bwMode="auto">
          <a:xfrm flipV="1">
            <a:off x="304800" y="838200"/>
            <a:ext cx="8534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4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2710" y="2852936"/>
            <a:ext cx="2024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/>
              <a:t>Mt </a:t>
            </a:r>
            <a:r>
              <a:rPr lang="en-GB" sz="2400" b="1" i="1" dirty="0" err="1" smtClean="0"/>
              <a:t>Tukosmera</a:t>
            </a:r>
            <a:endParaRPr lang="en-GB" sz="2400" b="1" i="1" dirty="0"/>
          </a:p>
        </p:txBody>
      </p:sp>
      <p:pic>
        <p:nvPicPr>
          <p:cNvPr id="15" name="Picture 14" descr="IMG_430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788353"/>
            <a:ext cx="4590899" cy="2681163"/>
          </a:xfrm>
          <a:prstGeom prst="rect">
            <a:avLst/>
          </a:prstGeom>
        </p:spPr>
      </p:pic>
      <p:pic>
        <p:nvPicPr>
          <p:cNvPr id="16" name="Picture 15" descr="IMG_43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" b="-24"/>
          <a:stretch/>
        </p:blipFill>
        <p:spPr>
          <a:xfrm>
            <a:off x="4139952" y="177972"/>
            <a:ext cx="4788024" cy="35077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127" y="190381"/>
            <a:ext cx="2646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err="1" smtClean="0"/>
              <a:t>Iatukei</a:t>
            </a:r>
            <a:r>
              <a:rPr lang="en-GB" sz="3600" b="1" i="1" dirty="0" smtClean="0"/>
              <a:t> Area</a:t>
            </a:r>
            <a:endParaRPr lang="en-GB" sz="36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732240" y="141137"/>
            <a:ext cx="2160480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2400" b="1" i="1" dirty="0" smtClean="0">
                <a:solidFill>
                  <a:schemeClr val="bg1"/>
                </a:solidFill>
              </a:rPr>
              <a:t>Lowland forest </a:t>
            </a:r>
          </a:p>
          <a:p>
            <a:pPr algn="r">
              <a:lnSpc>
                <a:spcPct val="80000"/>
              </a:lnSpc>
            </a:pPr>
            <a:r>
              <a:rPr lang="en-GB" sz="2400" b="1" i="1" dirty="0" smtClean="0">
                <a:solidFill>
                  <a:schemeClr val="bg1"/>
                </a:solidFill>
              </a:rPr>
              <a:t>at SE </a:t>
            </a:r>
            <a:r>
              <a:rPr lang="en-GB" sz="2400" b="1" i="1" dirty="0" err="1" smtClean="0">
                <a:solidFill>
                  <a:schemeClr val="bg1"/>
                </a:solidFill>
              </a:rPr>
              <a:t>Tanna</a:t>
            </a:r>
            <a:endParaRPr lang="en-GB" sz="2400" b="1" i="1" dirty="0">
              <a:solidFill>
                <a:schemeClr val="bg1"/>
              </a:solidFill>
            </a:endParaRPr>
          </a:p>
        </p:txBody>
      </p:sp>
      <p:pic>
        <p:nvPicPr>
          <p:cNvPr id="13" name="Picture 12" descr="IMG_429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3788353"/>
            <a:ext cx="4067944" cy="2677674"/>
          </a:xfrm>
          <a:prstGeom prst="rect">
            <a:avLst/>
          </a:prstGeom>
        </p:spPr>
      </p:pic>
      <p:pic>
        <p:nvPicPr>
          <p:cNvPr id="17" name="Picture 16" descr="IMG_430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092384"/>
            <a:ext cx="3888432" cy="2607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1685" y="6375981"/>
            <a:ext cx="3286539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b="1" i="1" dirty="0" err="1" smtClean="0"/>
              <a:t>Iatukei</a:t>
            </a:r>
            <a:r>
              <a:rPr lang="en-GB" sz="2400" b="1" i="1" dirty="0" smtClean="0"/>
              <a:t> Medical </a:t>
            </a:r>
            <a:r>
              <a:rPr lang="en-GB" sz="2400" b="1" i="1" dirty="0" err="1" smtClean="0"/>
              <a:t>Aidpost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420025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586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10019"/>
            <a:ext cx="4896544" cy="2903113"/>
          </a:xfrm>
          <a:prstGeom prst="rect">
            <a:avLst/>
          </a:prstGeom>
        </p:spPr>
      </p:pic>
      <p:pic>
        <p:nvPicPr>
          <p:cNvPr id="11" name="Picture 10" descr="DSC_587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450244"/>
            <a:ext cx="4896544" cy="2931084"/>
          </a:xfrm>
          <a:prstGeom prst="rect">
            <a:avLst/>
          </a:prstGeom>
        </p:spPr>
      </p:pic>
      <p:pic>
        <p:nvPicPr>
          <p:cNvPr id="12" name="Picture 11" descr="DSC_5915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117889"/>
            <a:ext cx="3805232" cy="2895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2941124"/>
            <a:ext cx="3986663" cy="400110"/>
          </a:xfrm>
          <a:prstGeom prst="rect">
            <a:avLst/>
          </a:prstGeom>
          <a:noFill/>
          <a:effectLst>
            <a:outerShdw blurRad="31750" dist="381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000" b="1" i="1" dirty="0" err="1" smtClean="0"/>
              <a:t>Smol</a:t>
            </a:r>
            <a:r>
              <a:rPr lang="en-GB" sz="2000" b="1" i="1" dirty="0" smtClean="0"/>
              <a:t> </a:t>
            </a:r>
            <a:r>
              <a:rPr lang="en-GB" sz="2000" b="1" i="1" dirty="0" err="1" smtClean="0"/>
              <a:t>Toktok</a:t>
            </a:r>
            <a:r>
              <a:rPr lang="en-GB" sz="2000" b="1" i="1" dirty="0" smtClean="0"/>
              <a:t> at </a:t>
            </a:r>
            <a:r>
              <a:rPr lang="en-GB" sz="2000" b="1" i="1" dirty="0" err="1" smtClean="0"/>
              <a:t>Iandarara</a:t>
            </a:r>
            <a:r>
              <a:rPr lang="en-GB" sz="2000" b="1" i="1" dirty="0" smtClean="0"/>
              <a:t> </a:t>
            </a:r>
            <a:r>
              <a:rPr lang="en-GB" sz="2000" b="1" i="1" dirty="0" err="1" smtClean="0"/>
              <a:t>Nakamal</a:t>
            </a:r>
            <a:endParaRPr lang="en-GB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6310424"/>
            <a:ext cx="4418472" cy="400110"/>
          </a:xfrm>
          <a:prstGeom prst="rect">
            <a:avLst/>
          </a:prstGeom>
          <a:noFill/>
          <a:effectLst>
            <a:outerShdw blurRad="31750" dist="381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000" b="1" i="1" dirty="0" smtClean="0"/>
              <a:t>Explaining preliminary reports to chiefs</a:t>
            </a:r>
            <a:endParaRPr lang="en-GB" sz="2000" b="1" i="1" dirty="0"/>
          </a:p>
        </p:txBody>
      </p:sp>
      <p:pic>
        <p:nvPicPr>
          <p:cNvPr id="17" name="Picture 16" descr="DSC_592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5"/>
          <a:stretch/>
        </p:blipFill>
        <p:spPr>
          <a:xfrm>
            <a:off x="5148064" y="3428999"/>
            <a:ext cx="3823822" cy="29486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48064" y="2941124"/>
            <a:ext cx="2088608" cy="400110"/>
          </a:xfrm>
          <a:prstGeom prst="rect">
            <a:avLst/>
          </a:prstGeom>
          <a:noFill/>
          <a:effectLst>
            <a:outerShdw blurRad="31750" dist="381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000" b="1" i="1" dirty="0" smtClean="0"/>
              <a:t>Preparing Kava...</a:t>
            </a:r>
            <a:endParaRPr lang="en-GB" sz="20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6310424"/>
            <a:ext cx="1855045" cy="400110"/>
          </a:xfrm>
          <a:prstGeom prst="rect">
            <a:avLst/>
          </a:prstGeom>
          <a:noFill/>
          <a:effectLst>
            <a:outerShdw blurRad="31750" dist="381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000" b="1" i="1" dirty="0" smtClean="0"/>
              <a:t>...Sharing Kava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65014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449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762000"/>
            <a:ext cx="4571182" cy="2905132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8087" y="188640"/>
            <a:ext cx="85623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 smtClean="0">
                <a:solidFill>
                  <a:prstClr val="white"/>
                </a:solidFill>
              </a:rPr>
              <a:t>Education &amp; Outreach to Local Schools &amp; Community Groups</a:t>
            </a:r>
            <a:endParaRPr lang="en-US" sz="2600" b="1" i="1" dirty="0">
              <a:solidFill>
                <a:prstClr val="white"/>
              </a:solidFill>
            </a:endParaRPr>
          </a:p>
        </p:txBody>
      </p:sp>
      <p:pic>
        <p:nvPicPr>
          <p:cNvPr id="3" name="Picture 2" descr="P1030749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800" y="4058004"/>
            <a:ext cx="1656042" cy="2514600"/>
          </a:xfrm>
          <a:prstGeom prst="rect">
            <a:avLst/>
          </a:prstGeom>
        </p:spPr>
      </p:pic>
      <p:pic>
        <p:nvPicPr>
          <p:cNvPr id="4" name="Picture 3" descr="P103075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064246"/>
            <a:ext cx="3758555" cy="2508358"/>
          </a:xfrm>
          <a:prstGeom prst="rect">
            <a:avLst/>
          </a:prstGeom>
        </p:spPr>
      </p:pic>
      <p:pic>
        <p:nvPicPr>
          <p:cNvPr id="5" name="Picture 4" descr="IMG_3966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600" y="762000"/>
            <a:ext cx="4064000" cy="2905132"/>
          </a:xfrm>
          <a:prstGeom prst="rect">
            <a:avLst/>
          </a:prstGeom>
        </p:spPr>
      </p:pic>
      <p:pic>
        <p:nvPicPr>
          <p:cNvPr id="7" name="Picture 6" descr="P1030465.JPG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450" y="4058972"/>
            <a:ext cx="3345038" cy="2513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3589701"/>
            <a:ext cx="4092148" cy="369332"/>
          </a:xfrm>
          <a:prstGeom prst="rect">
            <a:avLst/>
          </a:prstGeom>
          <a:noFill/>
          <a:effectLst>
            <a:outerShdw blurRad="25400" dist="381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i="1" dirty="0" smtClean="0">
                <a:solidFill>
                  <a:prstClr val="white"/>
                </a:solidFill>
                <a:latin typeface="Calibri"/>
              </a:rPr>
              <a:t>Seminar to </a:t>
            </a:r>
            <a:r>
              <a:rPr lang="en-GB" b="1" i="1" dirty="0" err="1" smtClean="0">
                <a:solidFill>
                  <a:prstClr val="white"/>
                </a:solidFill>
                <a:latin typeface="Calibri"/>
              </a:rPr>
              <a:t>Lenakel</a:t>
            </a:r>
            <a:r>
              <a:rPr lang="en-GB" b="1" i="1" dirty="0" smtClean="0">
                <a:solidFill>
                  <a:prstClr val="white"/>
                </a:solidFill>
                <a:latin typeface="Calibri"/>
              </a:rPr>
              <a:t> Presbyterian College</a:t>
            </a:r>
            <a:endParaRPr lang="en-GB" b="1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6485160"/>
            <a:ext cx="4451922" cy="369332"/>
          </a:xfrm>
          <a:prstGeom prst="rect">
            <a:avLst/>
          </a:prstGeom>
          <a:noFill/>
          <a:effectLst>
            <a:outerShdw blurRad="25400" dist="381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i="1" dirty="0" smtClean="0">
                <a:solidFill>
                  <a:prstClr val="white"/>
                </a:solidFill>
                <a:latin typeface="Calibri"/>
              </a:rPr>
              <a:t>Outreach to </a:t>
            </a:r>
            <a:r>
              <a:rPr lang="en-GB" b="1" i="1" dirty="0" err="1" smtClean="0">
                <a:solidFill>
                  <a:prstClr val="white"/>
                </a:solidFill>
                <a:latin typeface="Calibri"/>
              </a:rPr>
              <a:t>Erromango</a:t>
            </a:r>
            <a:r>
              <a:rPr lang="en-GB" b="1" i="1" dirty="0" smtClean="0">
                <a:solidFill>
                  <a:prstClr val="white"/>
                </a:solidFill>
                <a:latin typeface="Calibri"/>
              </a:rPr>
              <a:t> Community Leaders</a:t>
            </a:r>
            <a:endParaRPr lang="en-GB" b="1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7199" y="6485160"/>
            <a:ext cx="3658098" cy="369332"/>
          </a:xfrm>
          <a:prstGeom prst="rect">
            <a:avLst/>
          </a:prstGeom>
          <a:noFill/>
          <a:effectLst>
            <a:outerShdw blurRad="25400" dist="381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i="1" dirty="0" smtClean="0">
                <a:solidFill>
                  <a:prstClr val="white"/>
                </a:solidFill>
                <a:latin typeface="Calibri"/>
              </a:rPr>
              <a:t>Outreach to </a:t>
            </a:r>
            <a:r>
              <a:rPr lang="en-GB" b="1" i="1" dirty="0" err="1" smtClean="0">
                <a:solidFill>
                  <a:prstClr val="white"/>
                </a:solidFill>
                <a:latin typeface="Calibri"/>
              </a:rPr>
              <a:t>Tanna</a:t>
            </a:r>
            <a:r>
              <a:rPr lang="en-GB" b="1" i="1" dirty="0" smtClean="0">
                <a:solidFill>
                  <a:prstClr val="white"/>
                </a:solidFill>
                <a:latin typeface="Calibri"/>
              </a:rPr>
              <a:t> Council of Chiefs</a:t>
            </a:r>
            <a:endParaRPr lang="en-GB" b="1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2604" y="3589701"/>
            <a:ext cx="3773852" cy="369332"/>
          </a:xfrm>
          <a:prstGeom prst="rect">
            <a:avLst/>
          </a:prstGeom>
          <a:noFill/>
          <a:effectLst>
            <a:outerShdw blurRad="25400" dist="381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i="1" dirty="0" smtClean="0">
                <a:solidFill>
                  <a:prstClr val="white"/>
                </a:solidFill>
                <a:latin typeface="Calibri"/>
              </a:rPr>
              <a:t>Presentation to Harbour View School</a:t>
            </a:r>
            <a:endParaRPr lang="en-GB" b="1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39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thn Pohnpe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82706"/>
            <a:ext cx="3384520" cy="5112568"/>
          </a:xfrm>
          <a:prstGeom prst="rect">
            <a:avLst/>
          </a:prstGeom>
        </p:spPr>
      </p:pic>
      <p:pic>
        <p:nvPicPr>
          <p:cNvPr id="12" name="Picture 11" descr="Palua PHC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764704"/>
            <a:ext cx="4104456" cy="51305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08855" y="1570767"/>
            <a:ext cx="2367201" cy="796115"/>
            <a:chOff x="2780863" y="1048709"/>
            <a:chExt cx="2367201" cy="796115"/>
          </a:xfrm>
        </p:grpSpPr>
        <p:sp>
          <p:nvSpPr>
            <p:cNvPr id="3" name="TextBox 2"/>
            <p:cNvSpPr txBox="1"/>
            <p:nvPr/>
          </p:nvSpPr>
          <p:spPr>
            <a:xfrm>
              <a:off x="3589612" y="1048709"/>
              <a:ext cx="1558452" cy="79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2800" b="1" i="1" dirty="0" err="1" smtClean="0">
                  <a:solidFill>
                    <a:srgbClr val="FFFF00"/>
                  </a:solidFill>
                </a:rPr>
                <a:t>Tafea</a:t>
              </a:r>
              <a:r>
                <a:rPr lang="en-GB" sz="2800" b="1" i="1" dirty="0" smtClean="0">
                  <a:solidFill>
                    <a:srgbClr val="FFFF00"/>
                  </a:solidFill>
                </a:rPr>
                <a:t>,</a:t>
              </a:r>
            </a:p>
            <a:p>
              <a:pPr>
                <a:lnSpc>
                  <a:spcPct val="80000"/>
                </a:lnSpc>
              </a:pPr>
              <a:r>
                <a:rPr lang="en-GB" sz="2800" b="1" i="1" dirty="0" smtClean="0">
                  <a:solidFill>
                    <a:srgbClr val="FFFF00"/>
                  </a:solidFill>
                </a:rPr>
                <a:t>Vanuatu</a:t>
              </a:r>
              <a:endParaRPr lang="en-GB" sz="2800" b="1" i="1" dirty="0">
                <a:solidFill>
                  <a:srgbClr val="FFFF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780863" y="1267160"/>
              <a:ext cx="86409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331755" y="1621730"/>
            <a:ext cx="2579039" cy="632694"/>
            <a:chOff x="6187739" y="2427374"/>
            <a:chExt cx="2579039" cy="632694"/>
          </a:xfrm>
        </p:grpSpPr>
        <p:cxnSp>
          <p:nvCxnSpPr>
            <p:cNvPr id="7" name="Straight Connector 6"/>
            <p:cNvCxnSpPr>
              <a:cxnSpLocks/>
            </p:cNvCxnSpPr>
            <p:nvPr/>
          </p:nvCxnSpPr>
          <p:spPr>
            <a:xfrm>
              <a:off x="6757740" y="3060068"/>
              <a:ext cx="67207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187739" y="2427374"/>
              <a:ext cx="2579039" cy="523220"/>
            </a:xfrm>
            <a:prstGeom prst="rect">
              <a:avLst/>
            </a:prstGeom>
            <a:noFill/>
            <a:effectLst>
              <a:outerShdw blurRad="25400" dist="25400" dir="2700000" algn="tl" rotWithShape="0">
                <a:srgbClr val="000000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800" b="1" i="1" dirty="0" err="1" smtClean="0">
                  <a:solidFill>
                    <a:srgbClr val="FFFF00"/>
                  </a:solidFill>
                </a:rPr>
                <a:t>Tafea</a:t>
              </a:r>
              <a:r>
                <a:rPr lang="en-GB" sz="2800" b="1" i="1" dirty="0" smtClean="0">
                  <a:solidFill>
                    <a:srgbClr val="FFFF00"/>
                  </a:solidFill>
                </a:rPr>
                <a:t>, Vanuatu</a:t>
              </a:r>
              <a:endParaRPr lang="en-GB" sz="2800" b="1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798702" y="44624"/>
            <a:ext cx="3279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smtClean="0"/>
              <a:t>Long-term Goal:</a:t>
            </a:r>
            <a:endParaRPr lang="en-GB" sz="36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1064274" y="6021288"/>
            <a:ext cx="6748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smtClean="0"/>
              <a:t>…for the people of </a:t>
            </a:r>
            <a:r>
              <a:rPr lang="en-GB" sz="3600" b="1" i="1" dirty="0" err="1" smtClean="0"/>
              <a:t>Tafea</a:t>
            </a:r>
            <a:r>
              <a:rPr lang="en-GB" sz="3600" b="1" i="1" dirty="0" smtClean="0"/>
              <a:t> Province</a:t>
            </a:r>
            <a:endParaRPr lang="en-GB" sz="3600" b="1" i="1" dirty="0"/>
          </a:p>
        </p:txBody>
      </p:sp>
    </p:spTree>
    <p:extLst>
      <p:ext uri="{BB962C8B-B14F-4D97-AF65-F5344CB8AC3E}">
        <p14:creationId xmlns:p14="http://schemas.microsoft.com/office/powerpoint/2010/main" val="358127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3019" y="5653697"/>
            <a:ext cx="49393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i="1" dirty="0" err="1" smtClean="0"/>
              <a:t>Tankyu</a:t>
            </a:r>
            <a:r>
              <a:rPr lang="en-GB" sz="6000" b="1" i="1" dirty="0" smtClean="0"/>
              <a:t> </a:t>
            </a:r>
            <a:r>
              <a:rPr lang="en-GB" sz="6000" b="1" i="1" dirty="0" err="1" smtClean="0"/>
              <a:t>Tumas</a:t>
            </a:r>
            <a:r>
              <a:rPr lang="en-GB" sz="6000" b="1" i="1" dirty="0" smtClean="0"/>
              <a:t>!</a:t>
            </a:r>
            <a:endParaRPr lang="en-GB" sz="6000" b="1" i="1" dirty="0"/>
          </a:p>
        </p:txBody>
      </p:sp>
    </p:spTree>
    <p:extLst>
      <p:ext uri="{BB962C8B-B14F-4D97-AF65-F5344CB8AC3E}">
        <p14:creationId xmlns:p14="http://schemas.microsoft.com/office/powerpoint/2010/main" val="40334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4624"/>
            <a:ext cx="5183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smtClean="0"/>
              <a:t>1. Who are we?</a:t>
            </a:r>
            <a:endParaRPr lang="en-GB" sz="60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263580" y="836712"/>
            <a:ext cx="8605677" cy="5339044"/>
            <a:chOff x="263580" y="836712"/>
            <a:chExt cx="8605677" cy="5339044"/>
          </a:xfrm>
        </p:grpSpPr>
        <p:pic>
          <p:nvPicPr>
            <p:cNvPr id="16" name="Picture 15" descr="DSC_2718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3888" y="2780928"/>
              <a:ext cx="2232264" cy="2917959"/>
            </a:xfrm>
            <a:prstGeom prst="rect">
              <a:avLst/>
            </a:prstGeom>
          </p:spPr>
        </p:pic>
        <p:pic>
          <p:nvPicPr>
            <p:cNvPr id="3" name="Picture 2" descr="DSC_3251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52" y="2787650"/>
              <a:ext cx="2376264" cy="29102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303037" y="1340768"/>
              <a:ext cx="496855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000" b="1" dirty="0" err="1" smtClean="0"/>
                <a:t>Tafea</a:t>
              </a:r>
              <a:r>
                <a:rPr lang="en-GB" sz="4000" b="1" dirty="0" smtClean="0"/>
                <a:t> </a:t>
              </a:r>
              <a:r>
                <a:rPr lang="en-GB" sz="4000" b="1" dirty="0" err="1" smtClean="0"/>
                <a:t>Kaljoral</a:t>
              </a:r>
              <a:r>
                <a:rPr lang="en-GB" sz="4000" b="1" dirty="0" smtClean="0"/>
                <a:t> </a:t>
              </a:r>
              <a:r>
                <a:rPr lang="en-GB" sz="4000" b="1" dirty="0" err="1" smtClean="0"/>
                <a:t>Senta</a:t>
              </a:r>
              <a:endParaRPr lang="en-GB" sz="4000" b="1" dirty="0" smtClean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3580" y="5652536"/>
              <a:ext cx="2968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GB" sz="2800" b="1" i="1" dirty="0" smtClean="0"/>
                <a:t>Jean-Pascal </a:t>
              </a:r>
              <a:r>
                <a:rPr lang="en-GB" sz="2800" b="1" i="1" dirty="0" err="1" smtClean="0"/>
                <a:t>Wahe</a:t>
              </a:r>
              <a:endParaRPr lang="en-GB" sz="2800" b="1" i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3888" y="5652536"/>
              <a:ext cx="22453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i="1" dirty="0" smtClean="0"/>
                <a:t>Jacob </a:t>
              </a:r>
              <a:r>
                <a:rPr lang="en-GB" sz="2800" b="1" i="1" dirty="0" err="1" smtClean="0"/>
                <a:t>Kapere</a:t>
              </a:r>
              <a:endParaRPr lang="en-GB" sz="2800" b="1" i="1" dirty="0"/>
            </a:p>
          </p:txBody>
        </p: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5767536" y="836712"/>
              <a:ext cx="1828800" cy="1828800"/>
              <a:chOff x="4682651" y="980728"/>
              <a:chExt cx="1440160" cy="144016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682651" y="980728"/>
                <a:ext cx="1440160" cy="14401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VKS-Logo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77826" y="1268760"/>
                <a:ext cx="1273283" cy="930183"/>
              </a:xfrm>
              <a:prstGeom prst="rect">
                <a:avLst/>
              </a:prstGeom>
            </p:spPr>
          </p:pic>
        </p:grpSp>
        <p:pic>
          <p:nvPicPr>
            <p:cNvPr id="13" name="Picture 12" descr="IMG_4061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0232" y="2794009"/>
              <a:ext cx="2016224" cy="28893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16216" y="5652536"/>
              <a:ext cx="23530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i="1" dirty="0" smtClean="0"/>
                <a:t>Sam </a:t>
              </a:r>
              <a:r>
                <a:rPr lang="en-GB" sz="2800" b="1" i="1" dirty="0" err="1" smtClean="0"/>
                <a:t>Herwaen</a:t>
              </a:r>
              <a:endParaRPr lang="en-GB" sz="28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467" y="188640"/>
            <a:ext cx="3285725" cy="1097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000" b="1" dirty="0" smtClean="0"/>
              <a:t>Vanuatu Dept.</a:t>
            </a:r>
          </a:p>
          <a:p>
            <a:pPr algn="ctr">
              <a:lnSpc>
                <a:spcPct val="80000"/>
              </a:lnSpc>
            </a:pPr>
            <a:r>
              <a:rPr lang="en-GB" sz="4000" b="1" dirty="0" smtClean="0"/>
              <a:t>of Forestry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078" y="3228354"/>
            <a:ext cx="2019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/>
              <a:t>Chanel Sam</a:t>
            </a:r>
            <a:endParaRPr lang="en-GB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202757" y="6185788"/>
            <a:ext cx="2761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/>
              <a:t>Laurence Ramon</a:t>
            </a:r>
            <a:endParaRPr lang="en-GB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984093" y="6185788"/>
            <a:ext cx="1777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/>
              <a:t>Frazer </a:t>
            </a:r>
            <a:r>
              <a:rPr lang="en-GB" sz="2800" b="1" i="1" dirty="0" err="1" smtClean="0"/>
              <a:t>Alo</a:t>
            </a:r>
            <a:endParaRPr lang="en-GB" sz="28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836712"/>
            <a:ext cx="2376264" cy="2448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5721" y="3890194"/>
            <a:ext cx="2329464" cy="2400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050" y="3868269"/>
            <a:ext cx="2251895" cy="2422362"/>
          </a:xfrm>
          <a:prstGeom prst="rect">
            <a:avLst/>
          </a:prstGeom>
        </p:spPr>
      </p:pic>
      <p:pic>
        <p:nvPicPr>
          <p:cNvPr id="6" name="Picture 5" descr="P103064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095" y="836712"/>
            <a:ext cx="2214850" cy="2462840"/>
          </a:xfrm>
          <a:prstGeom prst="rect">
            <a:avLst/>
          </a:prstGeom>
        </p:spPr>
      </p:pic>
      <p:pic>
        <p:nvPicPr>
          <p:cNvPr id="7" name="Picture 6" descr="P1030899-b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803" y="3898380"/>
            <a:ext cx="2087053" cy="23922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5871" y="3228354"/>
            <a:ext cx="2251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/>
              <a:t>Philemon </a:t>
            </a:r>
            <a:r>
              <a:rPr lang="en-GB" sz="2800" b="1" i="1" dirty="0" err="1" smtClean="0"/>
              <a:t>Ala</a:t>
            </a:r>
            <a:endParaRPr lang="en-GB" sz="28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68304" y="6185788"/>
            <a:ext cx="2198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/>
              <a:t>Presley </a:t>
            </a:r>
            <a:r>
              <a:rPr lang="en-GB" sz="2800" b="1" i="1" dirty="0" err="1" smtClean="0"/>
              <a:t>Dovo</a:t>
            </a:r>
            <a:endParaRPr lang="en-GB" sz="2800" b="1" i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755576" y="1268760"/>
            <a:ext cx="1828800" cy="2016224"/>
            <a:chOff x="6372200" y="2708920"/>
            <a:chExt cx="1828800" cy="2016224"/>
          </a:xfrm>
        </p:grpSpPr>
        <p:sp>
          <p:nvSpPr>
            <p:cNvPr id="15" name="Oval 14"/>
            <p:cNvSpPr/>
            <p:nvPr/>
          </p:nvSpPr>
          <p:spPr>
            <a:xfrm>
              <a:off x="6372200" y="2708920"/>
              <a:ext cx="1828800" cy="20162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Coat_of_arms Vanuatu.svg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052" y="2813288"/>
              <a:ext cx="1379097" cy="1728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1500104" cy="1500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13" y="3520950"/>
            <a:ext cx="4596219" cy="3148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188640"/>
            <a:ext cx="6062928" cy="94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000" b="1" dirty="0" smtClean="0"/>
              <a:t>New York Botanical Garden</a:t>
            </a:r>
          </a:p>
          <a:p>
            <a:pPr>
              <a:lnSpc>
                <a:spcPct val="80000"/>
              </a:lnSpc>
            </a:pPr>
            <a:r>
              <a:rPr lang="en-GB" sz="2800" b="1" i="1" dirty="0" smtClean="0"/>
              <a:t>New York City, USA</a:t>
            </a:r>
            <a:endParaRPr lang="en-GB" sz="2800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576" y="828108"/>
            <a:ext cx="3931425" cy="2561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976" y="3520950"/>
            <a:ext cx="3935512" cy="31484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9379" y="784646"/>
            <a:ext cx="151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i="1" dirty="0" smtClean="0">
                <a:solidFill>
                  <a:schemeClr val="bg1"/>
                </a:solidFill>
              </a:rPr>
              <a:t>Conservatory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50694" y="3563724"/>
            <a:ext cx="127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i="1" dirty="0" smtClean="0">
                <a:solidFill>
                  <a:schemeClr val="bg1"/>
                </a:solidFill>
              </a:rPr>
              <a:t>Herbarium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3004" y="3563724"/>
            <a:ext cx="191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chemeClr val="bg1"/>
                </a:solidFill>
              </a:rPr>
              <a:t>Museum Building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2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519" y="2245380"/>
            <a:ext cx="3509313" cy="354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823" y="2244633"/>
            <a:ext cx="3541520" cy="3541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3358" y="5786100"/>
            <a:ext cx="2523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err="1" smtClean="0"/>
              <a:t>Dr.</a:t>
            </a:r>
            <a:r>
              <a:rPr lang="en-GB" sz="2800" b="1" i="1" dirty="0" smtClean="0"/>
              <a:t> Mike </a:t>
            </a:r>
            <a:r>
              <a:rPr lang="en-GB" sz="2800" b="1" i="1" dirty="0" err="1" smtClean="0"/>
              <a:t>Balick</a:t>
            </a:r>
            <a:endParaRPr lang="en-GB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282061" y="5786100"/>
            <a:ext cx="2849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err="1" smtClean="0"/>
              <a:t>Dr.</a:t>
            </a:r>
            <a:r>
              <a:rPr lang="en-GB" sz="2800" b="1" i="1" dirty="0" smtClean="0"/>
              <a:t> Greg Plunkett</a:t>
            </a:r>
            <a:endParaRPr lang="en-GB" sz="28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32656"/>
            <a:ext cx="1440160" cy="1440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332656"/>
            <a:ext cx="3824798" cy="846386"/>
          </a:xfrm>
          <a:prstGeom prst="rect">
            <a:avLst/>
          </a:prstGeom>
          <a:noFill/>
          <a:effectLst>
            <a:outerShdw blurRad="12700" dist="25400" dir="2700000" algn="tl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000" b="1" i="1" dirty="0" smtClean="0">
                <a:solidFill>
                  <a:srgbClr val="FFFFFF"/>
                </a:solidFill>
              </a:rPr>
              <a:t>NYBG</a:t>
            </a:r>
          </a:p>
          <a:p>
            <a:pPr>
              <a:lnSpc>
                <a:spcPct val="80000"/>
              </a:lnSpc>
            </a:pPr>
            <a:r>
              <a:rPr lang="en-GB" sz="3000" b="1" i="1" dirty="0" smtClean="0">
                <a:solidFill>
                  <a:srgbClr val="FFFFFF"/>
                </a:solidFill>
              </a:rPr>
              <a:t>Principle Investigators</a:t>
            </a:r>
            <a:endParaRPr lang="en-GB" sz="30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600" b="1" i="0" u="none" strike="noStrike" cap="none" normalizeH="0" baseline="0">
            <a:ln>
              <a:noFill/>
            </a:ln>
            <a:solidFill>
              <a:srgbClr val="FF33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600" b="1" i="0" u="none" strike="noStrike" cap="none" normalizeH="0" baseline="0">
            <a:ln>
              <a:noFill/>
            </a:ln>
            <a:solidFill>
              <a:srgbClr val="FF33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CC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908</Words>
  <Application>Microsoft Macintosh PowerPoint</Application>
  <PresentationFormat>On-screen Show (4:3)</PresentationFormat>
  <Paragraphs>263</Paragraphs>
  <Slides>54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Office Theme</vt:lpstr>
      <vt:lpstr>Blank Presentation</vt:lpstr>
      <vt:lpstr>5_Blank Presentation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JT</dc:creator>
  <cp:lastModifiedBy>Greg Plunkett</cp:lastModifiedBy>
  <cp:revision>91</cp:revision>
  <dcterms:created xsi:type="dcterms:W3CDTF">2014-06-29T23:16:31Z</dcterms:created>
  <dcterms:modified xsi:type="dcterms:W3CDTF">2015-01-12T15:22:27Z</dcterms:modified>
</cp:coreProperties>
</file>